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549" r:id="rId5"/>
    <p:sldId id="444" r:id="rId6"/>
    <p:sldId id="445" r:id="rId7"/>
    <p:sldId id="508" r:id="rId8"/>
    <p:sldId id="509" r:id="rId9"/>
    <p:sldId id="510" r:id="rId10"/>
    <p:sldId id="514" r:id="rId11"/>
    <p:sldId id="515" r:id="rId12"/>
    <p:sldId id="524" r:id="rId13"/>
    <p:sldId id="516" r:id="rId14"/>
    <p:sldId id="517" r:id="rId15"/>
    <p:sldId id="518" r:id="rId16"/>
    <p:sldId id="458" r:id="rId17"/>
    <p:sldId id="462" r:id="rId18"/>
    <p:sldId id="461" r:id="rId19"/>
    <p:sldId id="531" r:id="rId20"/>
    <p:sldId id="475" r:id="rId21"/>
    <p:sldId id="476" r:id="rId22"/>
    <p:sldId id="446" r:id="rId23"/>
    <p:sldId id="525" r:id="rId24"/>
    <p:sldId id="526" r:id="rId25"/>
    <p:sldId id="530" r:id="rId26"/>
    <p:sldId id="486" r:id="rId27"/>
    <p:sldId id="478" r:id="rId28"/>
    <p:sldId id="477" r:id="rId29"/>
    <p:sldId id="532" r:id="rId30"/>
    <p:sldId id="487" r:id="rId31"/>
    <p:sldId id="479" r:id="rId32"/>
    <p:sldId id="488" r:id="rId33"/>
    <p:sldId id="489" r:id="rId34"/>
    <p:sldId id="490" r:id="rId35"/>
    <p:sldId id="491" r:id="rId36"/>
    <p:sldId id="492" r:id="rId37"/>
    <p:sldId id="493" r:id="rId38"/>
    <p:sldId id="494" r:id="rId39"/>
    <p:sldId id="495" r:id="rId40"/>
    <p:sldId id="496" r:id="rId41"/>
    <p:sldId id="497" r:id="rId42"/>
    <p:sldId id="498" r:id="rId43"/>
    <p:sldId id="499" r:id="rId44"/>
    <p:sldId id="500" r:id="rId45"/>
    <p:sldId id="501" r:id="rId46"/>
    <p:sldId id="511" r:id="rId47"/>
    <p:sldId id="512" r:id="rId48"/>
    <p:sldId id="513" r:id="rId49"/>
    <p:sldId id="519" r:id="rId50"/>
    <p:sldId id="521" r:id="rId51"/>
    <p:sldId id="523" r:id="rId52"/>
    <p:sldId id="522" r:id="rId53"/>
    <p:sldId id="541" r:id="rId54"/>
    <p:sldId id="537" r:id="rId55"/>
    <p:sldId id="548" r:id="rId56"/>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p:cViewPr varScale="1">
        <p:scale>
          <a:sx n="114" d="100"/>
          <a:sy n="114" d="100"/>
        </p:scale>
        <p:origin x="480" y="114"/>
      </p:cViewPr>
      <p:guideLst>
        <p:guide orient="horz" pos="2160"/>
        <p:guide pos="3831"/>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9DF68E-CE30-497E-A83B-DAA87E9E96E9}" type="slidenum">
              <a:rPr lang="en-US" smtClean="0"/>
              <a:t>‹#›</a:t>
            </a:fld>
            <a:endParaRPr lang="en-US"/>
          </a:p>
        </p:txBody>
      </p:sp>
    </p:spTree>
    <p:extLst>
      <p:ext uri="{BB962C8B-B14F-4D97-AF65-F5344CB8AC3E}">
        <p14:creationId xmlns:p14="http://schemas.microsoft.com/office/powerpoint/2010/main" val="2076213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ucida Sans" panose="020B0602030504020204" pitchFamily="34" charset="0"/>
              </a:defRPr>
            </a:lvl1pPr>
          </a:lstStyle>
          <a:p>
            <a:endParaRPr lang="en-US" dirty="0"/>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ucida Sans" panose="020B0602030504020204" pitchFamily="34" charset="0"/>
              </a:defRPr>
            </a:lvl1pPr>
          </a:lstStyle>
          <a:p>
            <a:fld id="{0819DAC4-FA3F-4AA2-8C4D-C2E2DBC3E1BC}" type="slidenum">
              <a:rPr lang="en-US" smtClean="0"/>
              <a:pPr/>
              <a:t>‹#›</a:t>
            </a:fld>
            <a:endParaRPr lang="en-US" dirty="0"/>
          </a:p>
        </p:txBody>
      </p:sp>
    </p:spTree>
    <p:extLst>
      <p:ext uri="{BB962C8B-B14F-4D97-AF65-F5344CB8AC3E}">
        <p14:creationId xmlns:p14="http://schemas.microsoft.com/office/powerpoint/2010/main" val="20291559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Lucida Sans" panose="020B0602030504020204" pitchFamily="34" charset="0"/>
        <a:ea typeface="+mn-ea"/>
        <a:cs typeface="+mn-cs"/>
      </a:defRPr>
    </a:lvl1pPr>
    <a:lvl2pPr marL="457200" algn="l" defTabSz="914400" rtl="0" eaLnBrk="1" latinLnBrk="0" hangingPunct="1">
      <a:defRPr sz="1200" kern="1200">
        <a:solidFill>
          <a:schemeClr val="tx1"/>
        </a:solidFill>
        <a:latin typeface="Lucida Sans" panose="020B0602030504020204" pitchFamily="34" charset="0"/>
        <a:ea typeface="+mn-ea"/>
        <a:cs typeface="+mn-cs"/>
      </a:defRPr>
    </a:lvl2pPr>
    <a:lvl3pPr marL="914400" algn="l" defTabSz="914400" rtl="0" eaLnBrk="1" latinLnBrk="0" hangingPunct="1">
      <a:defRPr sz="1200" kern="1200">
        <a:solidFill>
          <a:schemeClr val="tx1"/>
        </a:solidFill>
        <a:latin typeface="Lucida Sans" panose="020B0602030504020204" pitchFamily="34" charset="0"/>
        <a:ea typeface="+mn-ea"/>
        <a:cs typeface="+mn-cs"/>
      </a:defRPr>
    </a:lvl3pPr>
    <a:lvl4pPr marL="1371600" algn="l" defTabSz="914400" rtl="0" eaLnBrk="1" latinLnBrk="0" hangingPunct="1">
      <a:defRPr sz="1200" kern="1200">
        <a:solidFill>
          <a:schemeClr val="tx1"/>
        </a:solidFill>
        <a:latin typeface="Lucida Sans" panose="020B0602030504020204" pitchFamily="34" charset="0"/>
        <a:ea typeface="+mn-ea"/>
        <a:cs typeface="+mn-cs"/>
      </a:defRPr>
    </a:lvl4pPr>
    <a:lvl5pPr marL="1828800" algn="l" defTabSz="914400" rtl="0" eaLnBrk="1" latinLnBrk="0" hangingPunct="1">
      <a:defRPr sz="1200" kern="1200">
        <a:solidFill>
          <a:schemeClr val="tx1"/>
        </a:solidFill>
        <a:latin typeface="Lucida Sans" panose="020B0602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75568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14658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lvl1pPr>
              <a:defRPr>
                <a:solidFill>
                  <a:srgbClr val="1547A2"/>
                </a:solidFill>
              </a:defRPr>
            </a:lvl1pPr>
          </a:lstStyle>
          <a:p>
            <a:r>
              <a:rPr lang="en-US" dirty="0"/>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614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1933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14446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14194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22082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46087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8092" y="6356351"/>
            <a:ext cx="2837762" cy="365125"/>
          </a:xfrm>
          <a:prstGeom prst="rect">
            <a:avLst/>
          </a:prstGeom>
        </p:spPr>
        <p:txBody>
          <a:bodyPr/>
          <a:lstStyle/>
          <a:p>
            <a:endParaRPr lang="en-US"/>
          </a:p>
        </p:txBody>
      </p:sp>
      <p:sp>
        <p:nvSpPr>
          <p:cNvPr id="8" name="Footer Placeholder 7"/>
          <p:cNvSpPr>
            <a:spLocks noGrp="1"/>
          </p:cNvSpPr>
          <p:nvPr>
            <p:ph type="ftr" sz="quarter" idx="11"/>
          </p:nvPr>
        </p:nvSpPr>
        <p:spPr>
          <a:xfrm>
            <a:off x="4155295" y="6356351"/>
            <a:ext cx="385124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315004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092" y="6356351"/>
            <a:ext cx="2837762" cy="365125"/>
          </a:xfrm>
          <a:prstGeom prst="rect">
            <a:avLst/>
          </a:prstGeom>
        </p:spPr>
        <p:txBody>
          <a:bodyPr/>
          <a:lstStyle/>
          <a:p>
            <a:endParaRPr lang="en-US"/>
          </a:p>
        </p:txBody>
      </p:sp>
      <p:sp>
        <p:nvSpPr>
          <p:cNvPr id="4" name="Footer Placeholder 3"/>
          <p:cNvSpPr>
            <a:spLocks noGrp="1"/>
          </p:cNvSpPr>
          <p:nvPr>
            <p:ph type="ftr" sz="quarter" idx="11"/>
          </p:nvPr>
        </p:nvSpPr>
        <p:spPr>
          <a:xfrm>
            <a:off x="4155295" y="6356351"/>
            <a:ext cx="385124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771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79897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685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8820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47A2"/>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3246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sp>
        <p:nvSpPr>
          <p:cNvPr id="8" name="Rectangle 6"/>
          <p:cNvSpPr>
            <a:spLocks noChangeArrowheads="1"/>
          </p:cNvSpPr>
          <p:nvPr userDrawn="1"/>
        </p:nvSpPr>
        <p:spPr bwMode="auto">
          <a:xfrm>
            <a:off x="0" y="3048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pic>
        <p:nvPicPr>
          <p:cNvPr id="9"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08853"/>
            <a:ext cx="12161838" cy="591574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04238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b="1" kern="1200">
          <a:solidFill>
            <a:srgbClr val="1547A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 ACA</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0967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rmAutofit/>
          </a:bodyPr>
          <a:lstStyle/>
          <a:p>
            <a:r>
              <a:rPr lang="en-US" sz="2400" i="1" dirty="0"/>
              <a:t>Dating violence </a:t>
            </a:r>
            <a:r>
              <a:rPr lang="en-US" sz="2400" dirty="0"/>
              <a:t>is violence committed by a person who is or has been in a social relationship of a romantic or intimate nature with the victim. The existence of such a relationship shall be determined based on a consideration of the following factors: </a:t>
            </a:r>
          </a:p>
          <a:p>
            <a:pPr lvl="1">
              <a:buFont typeface="Arial" panose="020B0604020202020204" pitchFamily="34" charset="0"/>
              <a:buChar char="•"/>
            </a:pPr>
            <a:r>
              <a:rPr lang="en-US" sz="2400" dirty="0"/>
              <a:t>The length of the relationship</a:t>
            </a:r>
          </a:p>
          <a:p>
            <a:pPr lvl="1">
              <a:buFont typeface="Arial" panose="020B0604020202020204" pitchFamily="34" charset="0"/>
              <a:buChar char="•"/>
            </a:pPr>
            <a:r>
              <a:rPr lang="en-US" sz="2400" dirty="0"/>
              <a:t>The type of relationship</a:t>
            </a:r>
          </a:p>
          <a:p>
            <a:pPr lvl="1">
              <a:buFont typeface="Arial" panose="020B0604020202020204" pitchFamily="34" charset="0"/>
              <a:buChar char="•"/>
            </a:pPr>
            <a:r>
              <a:rPr lang="en-US" sz="2400" dirty="0"/>
              <a:t>The frequency of interaction between                                                       the persons involved in the                                                         relationship.</a:t>
            </a:r>
          </a:p>
          <a:p>
            <a:pPr marL="0" indent="0">
              <a:buNone/>
            </a:pPr>
            <a:endParaRPr lang="en-US" sz="3200"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319" y="2944021"/>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2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Autofit/>
          </a:bodyPr>
          <a:lstStyle/>
          <a:p>
            <a:r>
              <a:rPr lang="en-US" sz="2400" i="1" dirty="0"/>
              <a:t>Domestic violence </a:t>
            </a:r>
            <a:r>
              <a:rPr lang="en-US" sz="2400" dirty="0"/>
              <a:t>is a felony or misdemeanor crime of violence committed by:</a:t>
            </a:r>
          </a:p>
          <a:p>
            <a:pPr lvl="1">
              <a:buFont typeface="Arial" panose="020B0604020202020204" pitchFamily="34" charset="0"/>
              <a:buChar char="•"/>
            </a:pPr>
            <a:r>
              <a:rPr lang="en-US" sz="2400" dirty="0"/>
              <a:t>A current or former spouse or intimate partner of the victim, by a person with whom the victim shares a child in common;</a:t>
            </a:r>
          </a:p>
          <a:p>
            <a:pPr lvl="1">
              <a:buFont typeface="Arial" panose="020B0604020202020204" pitchFamily="34" charset="0"/>
              <a:buChar char="•"/>
            </a:pPr>
            <a:r>
              <a:rPr lang="en-US" sz="2400" dirty="0"/>
              <a:t>A person who is cohabitating with or has cohabitated with the victim as a spouse or intimate partner;</a:t>
            </a:r>
          </a:p>
          <a:p>
            <a:pPr lvl="1">
              <a:buFont typeface="Arial" panose="020B0604020202020204" pitchFamily="34" charset="0"/>
              <a:buChar char="•"/>
            </a:pPr>
            <a:r>
              <a:rPr lang="en-US" sz="2400" dirty="0"/>
              <a:t>A person similarly situated to a spouse of the victim under the domestic or family violence laws of Missouri; or</a:t>
            </a:r>
          </a:p>
          <a:p>
            <a:pPr lvl="1">
              <a:buFont typeface="Arial" panose="020B0604020202020204" pitchFamily="34" charset="0"/>
              <a:buChar char="•"/>
            </a:pPr>
            <a:r>
              <a:rPr lang="en-US" sz="2400" dirty="0"/>
              <a:t>Any other person against an adult or youth victim who is protected from that person’s acts under the domestic or family violence laws of Missouri.</a:t>
            </a:r>
          </a:p>
        </p:txBody>
      </p:sp>
    </p:spTree>
    <p:extLst>
      <p:ext uri="{BB962C8B-B14F-4D97-AF65-F5344CB8AC3E}">
        <p14:creationId xmlns:p14="http://schemas.microsoft.com/office/powerpoint/2010/main" val="50959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242718" y="1447801"/>
            <a:ext cx="6311027" cy="4678364"/>
          </a:xfrm>
        </p:spPr>
        <p:txBody>
          <a:bodyPr>
            <a:normAutofit/>
          </a:bodyPr>
          <a:lstStyle/>
          <a:p>
            <a:r>
              <a:rPr lang="en-US" sz="2400" i="1" dirty="0"/>
              <a:t>Stalking </a:t>
            </a:r>
            <a:r>
              <a:rPr lang="en-US" sz="2400" dirty="0"/>
              <a:t>is engaging in a course of conduct directed at a specific person that would cause a reasonable person to:</a:t>
            </a:r>
          </a:p>
          <a:p>
            <a:pPr lvl="1">
              <a:buFont typeface="Arial" panose="020B0604020202020204" pitchFamily="34" charset="0"/>
              <a:buChar char="•"/>
            </a:pPr>
            <a:r>
              <a:rPr lang="en-US" sz="2400" dirty="0"/>
              <a:t>Fear for his or her safety of others; or</a:t>
            </a:r>
          </a:p>
          <a:p>
            <a:pPr lvl="1">
              <a:buFont typeface="Arial" panose="020B0604020202020204" pitchFamily="34" charset="0"/>
              <a:buChar char="•"/>
            </a:pPr>
            <a:r>
              <a:rPr lang="en-US" sz="2400" dirty="0"/>
              <a:t>Suffer substantial emotional distress.</a:t>
            </a:r>
          </a:p>
          <a:p>
            <a:pPr lvl="1" indent="-342900">
              <a:buFont typeface="Arial" panose="020B0604020202020204" pitchFamily="34" charset="0"/>
              <a:buChar char="•"/>
            </a:pPr>
            <a:endParaRPr lang="en-US" sz="2000" dirty="0"/>
          </a:p>
          <a:p>
            <a:pPr marL="0" indent="0">
              <a:buNone/>
            </a:pPr>
            <a:endParaRPr lang="en-US"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5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3413918" y="1600201"/>
            <a:ext cx="8139827" cy="4525963"/>
          </a:xfrm>
        </p:spPr>
        <p:txBody>
          <a:bodyPr>
            <a:normAutofit/>
          </a:bodyPr>
          <a:lstStyle/>
          <a:p>
            <a:r>
              <a:rPr lang="en-US" sz="2400" dirty="0"/>
              <a:t>Provide for the “prompt and equitable” resolution of student and employee complaints.</a:t>
            </a:r>
          </a:p>
          <a:p>
            <a:r>
              <a:rPr lang="en-US" sz="2400" dirty="0"/>
              <a:t>Treat complainants and respondents equitably. </a:t>
            </a:r>
          </a:p>
          <a:p>
            <a:r>
              <a:rPr lang="en-US" sz="2400" dirty="0"/>
              <a:t>Require an objective evaluation of all relevant evidence. </a:t>
            </a:r>
          </a:p>
          <a:p>
            <a:r>
              <a:rPr lang="en-US" sz="2400" dirty="0"/>
              <a:t>Require that Title IX Coordinator, Investigator, Decision-maker, or any other key player have no conflicts of interest or bias for or against complainants or respondents, and that all such individuals receive specified professional development.</a:t>
            </a:r>
          </a:p>
          <a:p>
            <a:r>
              <a:rPr lang="en-US" sz="2400" dirty="0"/>
              <a:t>Include a presumption of innocence for respondents. </a:t>
            </a:r>
          </a:p>
        </p:txBody>
      </p:sp>
      <p:pic>
        <p:nvPicPr>
          <p:cNvPr id="13314" name="Picture 2" descr="What Vendors Must Do for MSPs - The Top Secrets for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93473">
            <a:off x="289719" y="2743200"/>
            <a:ext cx="30289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5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608091" y="1600201"/>
            <a:ext cx="11111627" cy="4525963"/>
          </a:xfrm>
        </p:spPr>
        <p:txBody>
          <a:bodyPr>
            <a:noAutofit/>
          </a:bodyPr>
          <a:lstStyle/>
          <a:p>
            <a:r>
              <a:rPr lang="en-US" sz="2400" dirty="0"/>
              <a:t>Include a presumption of innocence for respondents. </a:t>
            </a:r>
          </a:p>
          <a:p>
            <a:r>
              <a:rPr lang="en-US" sz="2400" dirty="0"/>
              <a:t>Designate reasonably prompt time-frames for resolution and the range of possible disciplinary actions. </a:t>
            </a:r>
          </a:p>
          <a:p>
            <a:r>
              <a:rPr lang="en-US" sz="2400" dirty="0"/>
              <a:t>Use either the “preponderance of the evidence” or “clear and convincing” standard and apply it equally to employee and student complaints.</a:t>
            </a:r>
          </a:p>
          <a:p>
            <a:r>
              <a:rPr lang="en-US" sz="2400" dirty="0"/>
              <a:t>Provide complainant and respondent (and their parents/guardians) an equal opportunity to review any evidence obtained that is directly related to the allegations raised in a formal complaint. </a:t>
            </a:r>
          </a:p>
          <a:p>
            <a:r>
              <a:rPr lang="en-US" sz="2400" dirty="0"/>
              <a:t>Address certain other procedural steps enumerated at 34 C.F.R. § 106.45 of the new regulations.</a:t>
            </a:r>
            <a:br>
              <a:rPr lang="en-US" sz="2400" dirty="0"/>
            </a:br>
            <a:endParaRPr lang="en-US" sz="2400" dirty="0"/>
          </a:p>
        </p:txBody>
      </p:sp>
    </p:spTree>
    <p:extLst>
      <p:ext uri="{BB962C8B-B14F-4D97-AF65-F5344CB8AC3E}">
        <p14:creationId xmlns:p14="http://schemas.microsoft.com/office/powerpoint/2010/main" val="342447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Roles and Responsibilities</a:t>
            </a:r>
          </a:p>
        </p:txBody>
      </p:sp>
      <p:sp>
        <p:nvSpPr>
          <p:cNvPr id="5" name="Content Placeholder 4"/>
          <p:cNvSpPr>
            <a:spLocks noGrp="1"/>
          </p:cNvSpPr>
          <p:nvPr>
            <p:ph idx="1"/>
          </p:nvPr>
        </p:nvSpPr>
        <p:spPr>
          <a:xfrm>
            <a:off x="3718718" y="1600201"/>
            <a:ext cx="7835027" cy="4525963"/>
          </a:xfrm>
        </p:spPr>
        <p:txBody>
          <a:bodyPr>
            <a:normAutofit/>
          </a:bodyPr>
          <a:lstStyle/>
          <a:p>
            <a:r>
              <a:rPr lang="en-US" sz="2400" dirty="0"/>
              <a:t>Investigator gathers and reviews evidence, and prepares an investigative report; the involved individuals and their parents/guardians review and respond to the report.</a:t>
            </a:r>
          </a:p>
          <a:p>
            <a:r>
              <a:rPr lang="en-US" sz="2400" dirty="0"/>
              <a:t>Decision-maker provides opportunity for involved individuals and their parents/guardians to prepare written questions to be answered by the other side. </a:t>
            </a:r>
          </a:p>
          <a:p>
            <a:r>
              <a:rPr lang="en-US" sz="2400" dirty="0"/>
              <a:t>Decision-maker reviews all materials and makes a written responsibility determination – an impartial determination as to whether the alleged conduct occurred – including sanctions.</a:t>
            </a:r>
          </a:p>
        </p:txBody>
      </p:sp>
      <p:pic>
        <p:nvPicPr>
          <p:cNvPr id="11268" name="Picture 4" descr="GATHER EVIDENCE OF THE SOCIAL PROBLEM - My Social Studies Teach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9" y="1981200"/>
            <a:ext cx="29856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0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F17B-8BA7-43E1-BEF7-C255439F8250}"/>
              </a:ext>
            </a:extLst>
          </p:cNvPr>
          <p:cNvSpPr>
            <a:spLocks noGrp="1"/>
          </p:cNvSpPr>
          <p:nvPr>
            <p:ph type="title"/>
          </p:nvPr>
        </p:nvSpPr>
        <p:spPr/>
        <p:txBody>
          <a:bodyPr/>
          <a:lstStyle/>
          <a:p>
            <a:r>
              <a:rPr lang="en-US" dirty="0"/>
              <a:t>Identify the Roles</a:t>
            </a:r>
          </a:p>
        </p:txBody>
      </p:sp>
      <p:sp>
        <p:nvSpPr>
          <p:cNvPr id="3" name="Content Placeholder 2">
            <a:extLst>
              <a:ext uri="{FF2B5EF4-FFF2-40B4-BE49-F238E27FC236}">
                <a16:creationId xmlns:a16="http://schemas.microsoft.com/office/drawing/2014/main" id="{A59B3F11-6D2D-46C0-93F9-A90FDBD5E254}"/>
              </a:ext>
            </a:extLst>
          </p:cNvPr>
          <p:cNvSpPr>
            <a:spLocks noGrp="1"/>
          </p:cNvSpPr>
          <p:nvPr>
            <p:ph idx="1"/>
          </p:nvPr>
        </p:nvSpPr>
        <p:spPr>
          <a:xfrm>
            <a:off x="3109118" y="1600201"/>
            <a:ext cx="8444627" cy="4525963"/>
          </a:xfrm>
        </p:spPr>
        <p:txBody>
          <a:bodyPr>
            <a:normAutofit/>
          </a:bodyPr>
          <a:lstStyle/>
          <a:p>
            <a:r>
              <a:rPr lang="en-US" sz="2400" dirty="0"/>
              <a:t>Since multiple individuals are needed to fill the roles in the process, it is important to establish the roles at the onset.</a:t>
            </a:r>
          </a:p>
          <a:p>
            <a:pPr lvl="1">
              <a:buFont typeface="Arial" panose="020B0604020202020204" pitchFamily="34" charset="0"/>
              <a:buChar char="•"/>
            </a:pPr>
            <a:r>
              <a:rPr lang="en-US" sz="2400" dirty="0"/>
              <a:t>Title IX Coordinator can be the investigator.</a:t>
            </a:r>
          </a:p>
          <a:p>
            <a:pPr lvl="1">
              <a:buFont typeface="Arial" panose="020B0604020202020204" pitchFamily="34" charset="0"/>
              <a:buChar char="•"/>
            </a:pPr>
            <a:r>
              <a:rPr lang="en-US" sz="2400" dirty="0"/>
              <a:t>Decision-maker must be someone other than the Title IX Coordinator or Investigator.</a:t>
            </a:r>
          </a:p>
          <a:p>
            <a:pPr lvl="1">
              <a:buFont typeface="Arial" panose="020B0604020202020204" pitchFamily="34" charset="0"/>
              <a:buChar char="•"/>
            </a:pPr>
            <a:r>
              <a:rPr lang="en-US" sz="2400" dirty="0"/>
              <a:t>Appeal decision-maker cannot be the same person as the decision-maker, the investigator, or Title IX Coordinator.</a:t>
            </a:r>
          </a:p>
          <a:p>
            <a:r>
              <a:rPr lang="en-US" sz="2400" dirty="0"/>
              <a:t>Title IX has specific training requirements for individuals filling these roles, which will be covered by this training.</a:t>
            </a:r>
          </a:p>
        </p:txBody>
      </p:sp>
      <p:pic>
        <p:nvPicPr>
          <p:cNvPr id="8196" name="Picture 4" descr="Roles png 1 » 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 y="2524919"/>
            <a:ext cx="28289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1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7EFC-16BF-424B-B370-3CEF565C6892}"/>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208FBF3D-F37C-4133-831F-0DDE8F51635A}"/>
              </a:ext>
            </a:extLst>
          </p:cNvPr>
          <p:cNvSpPr>
            <a:spLocks noGrp="1"/>
          </p:cNvSpPr>
          <p:nvPr>
            <p:ph idx="1"/>
          </p:nvPr>
        </p:nvSpPr>
        <p:spPr>
          <a:xfrm>
            <a:off x="608092" y="1600201"/>
            <a:ext cx="6844427" cy="4525963"/>
          </a:xfrm>
        </p:spPr>
        <p:txBody>
          <a:bodyPr>
            <a:normAutofit lnSpcReduction="10000"/>
          </a:bodyPr>
          <a:lstStyle/>
          <a:p>
            <a:r>
              <a:rPr lang="en-US" sz="2400" dirty="0"/>
              <a:t>Any person may report sexual harassment regardless of whether the person is the alleged victim(complainant).  </a:t>
            </a:r>
          </a:p>
          <a:p>
            <a:r>
              <a:rPr lang="en-US" sz="2400" dirty="0"/>
              <a:t>However, Board members and employees must immediately report to the Title IX coordinator any incident or behavior that could constitute sexual harassment or retaliation in accordance with this policy. </a:t>
            </a:r>
          </a:p>
          <a:p>
            <a:r>
              <a:rPr lang="en-US" sz="2400" dirty="0"/>
              <a:t>Reports may be made at any time, including during nonbusiness hours, by using the telephone number, email address or office address listed below.</a:t>
            </a:r>
          </a:p>
          <a:p>
            <a:endParaRPr lang="en-US" sz="2400" dirty="0"/>
          </a:p>
        </p:txBody>
      </p:sp>
      <p:pic>
        <p:nvPicPr>
          <p:cNvPr id="4" name="Picture 2" descr="Non-functional requirements voor een blije (beheer) organisati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719" y="1828800"/>
            <a:ext cx="313372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5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043D-43BB-4E58-862C-CC753F82E0A0}"/>
              </a:ext>
            </a:extLst>
          </p:cNvPr>
          <p:cNvSpPr>
            <a:spLocks noGrp="1"/>
          </p:cNvSpPr>
          <p:nvPr>
            <p:ph type="title"/>
          </p:nvPr>
        </p:nvSpPr>
        <p:spPr/>
        <p:txBody>
          <a:bodyPr/>
          <a:lstStyle/>
          <a:p>
            <a:r>
              <a:rPr lang="en-US" dirty="0"/>
              <a:t>Intake and Classification of Reports</a:t>
            </a:r>
          </a:p>
        </p:txBody>
      </p:sp>
      <p:sp>
        <p:nvSpPr>
          <p:cNvPr id="3" name="Content Placeholder 2">
            <a:extLst>
              <a:ext uri="{FF2B5EF4-FFF2-40B4-BE49-F238E27FC236}">
                <a16:creationId xmlns:a16="http://schemas.microsoft.com/office/drawing/2014/main" id="{4EC886E7-850D-4669-A910-6EB94C52FD45}"/>
              </a:ext>
            </a:extLst>
          </p:cNvPr>
          <p:cNvSpPr>
            <a:spLocks noGrp="1"/>
          </p:cNvSpPr>
          <p:nvPr>
            <p:ph idx="1"/>
          </p:nvPr>
        </p:nvSpPr>
        <p:spPr>
          <a:xfrm>
            <a:off x="4252118" y="1600201"/>
            <a:ext cx="7301627" cy="4525963"/>
          </a:xfrm>
        </p:spPr>
        <p:txBody>
          <a:bodyPr>
            <a:normAutofit lnSpcReduction="10000"/>
          </a:bodyPr>
          <a:lstStyle/>
          <a:p>
            <a:r>
              <a:rPr lang="en-US" sz="2400" dirty="0"/>
              <a:t>The Title IX coordinator will receive and review all reports of sexual harassment even if a formal complaint has not been filed.   </a:t>
            </a:r>
          </a:p>
          <a:p>
            <a:r>
              <a:rPr lang="en-US" sz="2400" dirty="0"/>
              <a:t>If the Title IX coordinator determines that the report concerns conduct that does NOT involve sexual harassment under Title IX as that term is defined in this policy or did not occur in the district's education program or activity, the Title IX coordinator will use the grievance process in policy AC or forward the complaint to the individual responsible for implementing policy AC.</a:t>
            </a:r>
          </a:p>
          <a:p>
            <a:endParaRPr lang="en-US" sz="2400" dirty="0"/>
          </a:p>
        </p:txBody>
      </p:sp>
      <p:pic>
        <p:nvPicPr>
          <p:cNvPr id="10242" name="Picture 2" descr="Files enumerator - data collect - Brainwave GRC Market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8" y="1828800"/>
            <a:ext cx="288273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1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Steps</a:t>
            </a:r>
          </a:p>
        </p:txBody>
      </p:sp>
      <p:sp>
        <p:nvSpPr>
          <p:cNvPr id="5" name="Content Placeholder 4"/>
          <p:cNvSpPr>
            <a:spLocks noGrp="1"/>
          </p:cNvSpPr>
          <p:nvPr>
            <p:ph idx="1"/>
          </p:nvPr>
        </p:nvSpPr>
        <p:spPr>
          <a:xfrm>
            <a:off x="289719" y="1600201"/>
            <a:ext cx="8597027" cy="1905000"/>
          </a:xfrm>
        </p:spPr>
        <p:txBody>
          <a:bodyPr>
            <a:noAutofit/>
          </a:bodyPr>
          <a:lstStyle/>
          <a:p>
            <a:pPr eaLnBrk="0" fontAlgn="base" hangingPunct="0">
              <a:spcBef>
                <a:spcPct val="0"/>
              </a:spcBef>
              <a:spcAft>
                <a:spcPct val="0"/>
              </a:spcAft>
              <a:tabLst>
                <a:tab pos="330200" algn="l"/>
              </a:tabLst>
            </a:pPr>
            <a:r>
              <a:rPr lang="en-US" altLang="en-US" sz="2400" dirty="0">
                <a:ea typeface="Georgia" panose="02040502050405020303" pitchFamily="18" charset="0"/>
                <a:cs typeface="Georgia" panose="02040502050405020303" pitchFamily="18" charset="0"/>
              </a:rPr>
              <a:t>If a school has actual knowledge of sexual harassment allegations, the school must respond promptly and in a manner that is not deliberately indifferent (i.e., not “clearly unreasonable in light of the known circumstances”).</a:t>
            </a:r>
            <a:endParaRPr lang="en-US" altLang="en-US" sz="2400" dirty="0"/>
          </a:p>
          <a:p>
            <a:endParaRPr lang="en-US" sz="2400" dirty="0"/>
          </a:p>
        </p:txBody>
      </p:sp>
      <p:pic>
        <p:nvPicPr>
          <p:cNvPr id="12292" name="Picture 4" descr="Don't let micro problems become macro problems: Rethink IT suppo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6746" y="1417638"/>
            <a:ext cx="2947389" cy="1964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719" y="3581400"/>
            <a:ext cx="11658600" cy="2308324"/>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must offer “supportive measures” to the alleged victim (complainant) and follow a grievance process that meets certain minimum requirements before imposing discipline or other actions that are not supportive measures against an alleged perpetrator (respondent).</a:t>
            </a:r>
            <a:endParaRPr lang="en-US" altLang="en-US" sz="2400" dirty="0">
              <a:solidFill>
                <a:srgbClr val="1547A2"/>
              </a:solidFill>
            </a:endParaRPr>
          </a:p>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may not continue with the grievance process in the absence of a formal complaint.</a:t>
            </a:r>
          </a:p>
        </p:txBody>
      </p:sp>
    </p:spTree>
    <p:extLst>
      <p:ext uri="{BB962C8B-B14F-4D97-AF65-F5344CB8AC3E}">
        <p14:creationId xmlns:p14="http://schemas.microsoft.com/office/powerpoint/2010/main" val="424217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Title IX Regulations </a:t>
            </a:r>
          </a:p>
        </p:txBody>
      </p:sp>
      <p:sp>
        <p:nvSpPr>
          <p:cNvPr id="5" name="Content Placeholder 4"/>
          <p:cNvSpPr>
            <a:spLocks noGrp="1"/>
          </p:cNvSpPr>
          <p:nvPr>
            <p:ph idx="1"/>
          </p:nvPr>
        </p:nvSpPr>
        <p:spPr>
          <a:xfrm>
            <a:off x="608092" y="1600201"/>
            <a:ext cx="6006227" cy="4525963"/>
          </a:xfrm>
        </p:spPr>
        <p:txBody>
          <a:bodyPr>
            <a:normAutofit/>
          </a:bodyPr>
          <a:lstStyle/>
          <a:p>
            <a:r>
              <a:rPr lang="en-US" sz="2400" dirty="0"/>
              <a:t>Effective August 14, 2020</a:t>
            </a:r>
          </a:p>
          <a:p>
            <a:r>
              <a:rPr lang="en-US" sz="2400" dirty="0"/>
              <a:t>Numerous procedural changes</a:t>
            </a:r>
          </a:p>
          <a:p>
            <a:r>
              <a:rPr lang="en-US" sz="2400" dirty="0"/>
              <a:t>District will need to adopt policy ACA or “Sexual Harassment under Title IX”.</a:t>
            </a:r>
          </a:p>
          <a:p>
            <a:endParaRPr lang="en-US" sz="2400" dirty="0"/>
          </a:p>
        </p:txBody>
      </p:sp>
      <p:pic>
        <p:nvPicPr>
          <p:cNvPr id="9220" name="Picture 4" descr="The Elm | Title IX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719" y="1417638"/>
            <a:ext cx="5038725"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0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a:t>
            </a:r>
          </a:p>
        </p:txBody>
      </p:sp>
      <p:sp>
        <p:nvSpPr>
          <p:cNvPr id="2" name="Rectangle 1"/>
          <p:cNvSpPr/>
          <p:nvPr/>
        </p:nvSpPr>
        <p:spPr>
          <a:xfrm>
            <a:off x="251619" y="1391847"/>
            <a:ext cx="11658600" cy="4524315"/>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are non-disciplinary, non-punitive individualized services offered as appropriate, as reasonably available, and without fee to the </a:t>
            </a:r>
            <a:r>
              <a:rPr lang="en-US" altLang="en-US" sz="2400" u="sng" dirty="0">
                <a:solidFill>
                  <a:srgbClr val="1547A2"/>
                </a:solidFill>
                <a:ea typeface="Georgia" panose="02040502050405020303" pitchFamily="18" charset="0"/>
                <a:cs typeface="Georgia" panose="02040502050405020303" pitchFamily="18" charset="0"/>
              </a:rPr>
              <a:t>complainant or respondent before or after filing a formal complaint or where no formal complaint is filed</a:t>
            </a:r>
            <a:r>
              <a:rPr lang="en-US" altLang="en-US" sz="2400" dirty="0">
                <a:solidFill>
                  <a:srgbClr val="1547A2"/>
                </a:solidFill>
                <a:ea typeface="Georgia" panose="02040502050405020303" pitchFamily="18" charset="0"/>
                <a:cs typeface="Georgia" panose="02040502050405020303" pitchFamily="18" charset="0"/>
              </a:rPr>
              <a:t>. </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Designed to restore or preserve equal access to the district’s education program or activity without unreasonably burdening the other party, including measures designed to protect the safety of all parties or the district’s educational environment, or deter sexual harassment.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If the District does not provide complainant with supportive                          measures, the District must document the reasons why                                        such response was not clearly unreasonable in light                              of the known circumstances.</a:t>
            </a:r>
          </a:p>
        </p:txBody>
      </p:sp>
      <p:pic>
        <p:nvPicPr>
          <p:cNvPr id="4100" name="Picture 4" descr="Community Connections | CCFIL Treats Residents Like Famil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4719" y="4114800"/>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3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 (cont.)</a:t>
            </a:r>
          </a:p>
        </p:txBody>
      </p:sp>
      <p:sp>
        <p:nvSpPr>
          <p:cNvPr id="2" name="Rectangle 1"/>
          <p:cNvSpPr/>
          <p:nvPr/>
        </p:nvSpPr>
        <p:spPr>
          <a:xfrm>
            <a:off x="4861719" y="1417638"/>
            <a:ext cx="6781800" cy="4893647"/>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may include:</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Counseling</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Extensions of deadlines or other course-related adjustments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Modifications of work or class schedules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Campus escort services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Mutual restrictions on contact between parties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Changes in work or housing locations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Leaves of absence</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Increased security or monitoring of certain areas of the campus</a:t>
            </a:r>
          </a:p>
          <a:p>
            <a:pPr eaLnBrk="0" fontAlgn="base" hangingPunct="0">
              <a:spcBef>
                <a:spcPct val="0"/>
              </a:spcBef>
              <a:spcAft>
                <a:spcPct val="0"/>
              </a:spcAft>
              <a:tabLst>
                <a:tab pos="330200" algn="l"/>
              </a:tabLst>
            </a:pPr>
            <a:endParaRPr lang="en-US" altLang="en-US" sz="2400" dirty="0">
              <a:solidFill>
                <a:srgbClr val="1547A2"/>
              </a:solidFill>
              <a:ea typeface="Georgia" panose="02040502050405020303" pitchFamily="18" charset="0"/>
              <a:cs typeface="Georgia" panose="02040502050405020303" pitchFamily="18" charset="0"/>
            </a:endParaRPr>
          </a:p>
        </p:txBody>
      </p:sp>
      <p:pic>
        <p:nvPicPr>
          <p:cNvPr id="7170" name="Picture 2" descr="About the International Study Centre | University of Sussex I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9" y="1828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Removal of Respondent</a:t>
            </a:r>
          </a:p>
        </p:txBody>
      </p:sp>
      <p:sp>
        <p:nvSpPr>
          <p:cNvPr id="2" name="Rectangle 1"/>
          <p:cNvSpPr/>
          <p:nvPr/>
        </p:nvSpPr>
        <p:spPr>
          <a:xfrm>
            <a:off x="251619" y="1391847"/>
            <a:ext cx="11658600" cy="4154984"/>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district is not precluded from removing a Respondent from the education program or activity on an emergency basis, provided that the district: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Undertakes an individualized safety risk and analysis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Determine that an immediate threat to the physical health or safety of any student or other individual rising from the allegations of sexual harassment justifies removal; and</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Provides the Respondent with notice and an opportunity to challenge the decision immediately following the removal. </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requirement of supportive measures does not preclude the district from placing an employee on administrative leave during the grievance process.</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Keep in mind disciplinary requirements under policy and state law as you work through this process.</a:t>
            </a:r>
          </a:p>
        </p:txBody>
      </p:sp>
    </p:spTree>
    <p:extLst>
      <p:ext uri="{BB962C8B-B14F-4D97-AF65-F5344CB8AC3E}">
        <p14:creationId xmlns:p14="http://schemas.microsoft.com/office/powerpoint/2010/main" val="19738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F767-AFA8-4BF3-8BD2-F55E6D394DDA}"/>
              </a:ext>
            </a:extLst>
          </p:cNvPr>
          <p:cNvSpPr>
            <a:spLocks noGrp="1"/>
          </p:cNvSpPr>
          <p:nvPr>
            <p:ph type="title"/>
          </p:nvPr>
        </p:nvSpPr>
        <p:spPr>
          <a:xfrm>
            <a:off x="608092" y="274638"/>
            <a:ext cx="10945654" cy="1554162"/>
          </a:xfrm>
        </p:spPr>
        <p:txBody>
          <a:bodyPr>
            <a:normAutofit/>
          </a:bodyPr>
          <a:lstStyle/>
          <a:p>
            <a:r>
              <a:rPr lang="en-US" dirty="0"/>
              <a:t>Procedures Prior to or without a </a:t>
            </a:r>
            <a:br>
              <a:rPr lang="en-US" dirty="0"/>
            </a:br>
            <a:r>
              <a:rPr lang="en-US" dirty="0"/>
              <a:t>Formal Complaint</a:t>
            </a:r>
          </a:p>
        </p:txBody>
      </p:sp>
      <p:sp>
        <p:nvSpPr>
          <p:cNvPr id="3" name="Content Placeholder 2">
            <a:extLst>
              <a:ext uri="{FF2B5EF4-FFF2-40B4-BE49-F238E27FC236}">
                <a16:creationId xmlns:a16="http://schemas.microsoft.com/office/drawing/2014/main" id="{A40CD9DE-3210-41F9-ADB1-5287097837C0}"/>
              </a:ext>
            </a:extLst>
          </p:cNvPr>
          <p:cNvSpPr>
            <a:spLocks noGrp="1"/>
          </p:cNvSpPr>
          <p:nvPr>
            <p:ph idx="1"/>
          </p:nvPr>
        </p:nvSpPr>
        <p:spPr>
          <a:xfrm>
            <a:off x="3261519" y="1981200"/>
            <a:ext cx="8812054" cy="4144964"/>
          </a:xfrm>
        </p:spPr>
        <p:txBody>
          <a:bodyPr>
            <a:normAutofit lnSpcReduction="10000"/>
          </a:bodyPr>
          <a:lstStyle/>
          <a:p>
            <a:r>
              <a:rPr lang="en-US" sz="2200" dirty="0"/>
              <a:t>When the Title IX coordinator has actual knowledge of an allegation of sexual harassment under Title IX in an education program or activity of the district, the Title IX coordinator will promptly contact the complainant and:</a:t>
            </a:r>
          </a:p>
          <a:p>
            <a:pPr lvl="1">
              <a:buFont typeface="Arial" panose="020B0604020202020204" pitchFamily="34" charset="0"/>
              <a:buChar char="•"/>
            </a:pPr>
            <a:r>
              <a:rPr lang="en-US" sz="2200" dirty="0"/>
              <a:t>Provide information about the supportive measures available to the complainant and inform the complainant that he or she may receive supportive measures without filing a formal complaint.</a:t>
            </a:r>
          </a:p>
          <a:p>
            <a:pPr lvl="1">
              <a:buFont typeface="Arial" panose="020B0604020202020204" pitchFamily="34" charset="0"/>
              <a:buChar char="•"/>
            </a:pPr>
            <a:r>
              <a:rPr lang="en-US" sz="2200" dirty="0"/>
              <a:t>Consider the complainant's wishes with respect to supportive measures and implement appropriate supportive measures.</a:t>
            </a:r>
          </a:p>
          <a:p>
            <a:pPr lvl="1">
              <a:buFont typeface="Arial" panose="020B0604020202020204" pitchFamily="34" charset="0"/>
              <a:buChar char="•"/>
            </a:pPr>
            <a:r>
              <a:rPr lang="en-US" sz="2200" dirty="0"/>
              <a:t>Explain to the complainant the process for filing a formal complaint.</a:t>
            </a:r>
          </a:p>
          <a:p>
            <a:endParaRPr lang="en-US" sz="2200" dirty="0"/>
          </a:p>
        </p:txBody>
      </p:sp>
      <p:pic>
        <p:nvPicPr>
          <p:cNvPr id="11272" name="Picture 8" descr="Before you apply, follow these 3 steps | MAX Solutions."/>
          <p:cNvPicPr>
            <a:picLocks noChangeAspect="1" noChangeArrowheads="1"/>
          </p:cNvPicPr>
          <p:nvPr/>
        </p:nvPicPr>
        <p:blipFill rotWithShape="1">
          <a:blip r:embed="rId2">
            <a:extLst>
              <a:ext uri="{28A0092B-C50C-407E-A947-70E740481C1C}">
                <a14:useLocalDpi xmlns:a14="http://schemas.microsoft.com/office/drawing/2010/main" val="0"/>
              </a:ext>
            </a:extLst>
          </a:blip>
          <a:srcRect l="14904" t="16461" r="64629" b="14986"/>
          <a:stretch/>
        </p:blipFill>
        <p:spPr bwMode="auto">
          <a:xfrm>
            <a:off x="1051719" y="1905000"/>
            <a:ext cx="1676400" cy="410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7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A5A8B1-AD44-44DE-B4D9-7546A73C2356}"/>
              </a:ext>
            </a:extLst>
          </p:cNvPr>
          <p:cNvSpPr>
            <a:spLocks noGrp="1"/>
          </p:cNvSpPr>
          <p:nvPr>
            <p:ph type="title"/>
          </p:nvPr>
        </p:nvSpPr>
        <p:spPr>
          <a:xfrm>
            <a:off x="608092" y="274638"/>
            <a:ext cx="10945654" cy="1143000"/>
          </a:xfrm>
        </p:spPr>
        <p:txBody>
          <a:bodyPr/>
          <a:lstStyle/>
          <a:p>
            <a:r>
              <a:rPr lang="en-US" dirty="0"/>
              <a:t>In Absence of Formal Complaint</a:t>
            </a:r>
          </a:p>
        </p:txBody>
      </p:sp>
      <p:sp>
        <p:nvSpPr>
          <p:cNvPr id="8" name="Content Placeholder 2">
            <a:extLst>
              <a:ext uri="{FF2B5EF4-FFF2-40B4-BE49-F238E27FC236}">
                <a16:creationId xmlns:a16="http://schemas.microsoft.com/office/drawing/2014/main" id="{B50033EB-D3CA-44B6-B64F-89A4E17B023E}"/>
              </a:ext>
            </a:extLst>
          </p:cNvPr>
          <p:cNvSpPr>
            <a:spLocks noGrp="1"/>
          </p:cNvSpPr>
          <p:nvPr>
            <p:ph idx="1"/>
          </p:nvPr>
        </p:nvSpPr>
        <p:spPr>
          <a:xfrm>
            <a:off x="608092" y="1600201"/>
            <a:ext cx="10945654" cy="4525963"/>
          </a:xfrm>
        </p:spPr>
        <p:txBody>
          <a:bodyPr/>
          <a:lstStyle/>
          <a:p>
            <a:r>
              <a:rPr lang="en-US" sz="2400" dirty="0"/>
              <a:t>If no formal complaint is filed by the complainant or signed by the Title IX coordinator, no disciplinary action will be taken against the respondent on the grounds of sexual harassment under Title IX.</a:t>
            </a:r>
            <a:br>
              <a:rPr lang="en-US" dirty="0"/>
            </a:br>
            <a:endParaRPr lang="en-US" dirty="0"/>
          </a:p>
        </p:txBody>
      </p:sp>
      <p:pic>
        <p:nvPicPr>
          <p:cNvPr id="13314" name="Picture 2" descr="UCOP Voices Concerns Over Proposed Changes to Title IX Policies Regarding  Sexual Assault and Harrassment | Th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318" y="3276600"/>
            <a:ext cx="2743201"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5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B31857-FD80-4C94-AE7B-C066D1A2AD41}"/>
              </a:ext>
            </a:extLst>
          </p:cNvPr>
          <p:cNvSpPr>
            <a:spLocks noGrp="1"/>
          </p:cNvSpPr>
          <p:nvPr>
            <p:ph type="title"/>
          </p:nvPr>
        </p:nvSpPr>
        <p:spPr>
          <a:xfrm>
            <a:off x="608092" y="274638"/>
            <a:ext cx="10945654" cy="1143000"/>
          </a:xfrm>
        </p:spPr>
        <p:txBody>
          <a:bodyPr>
            <a:normAutofit/>
          </a:bodyPr>
          <a:lstStyle/>
          <a:p>
            <a:r>
              <a:rPr lang="en-US" dirty="0"/>
              <a:t>The Formal Complaint Process</a:t>
            </a:r>
          </a:p>
        </p:txBody>
      </p:sp>
      <p:sp>
        <p:nvSpPr>
          <p:cNvPr id="8" name="Content Placeholder 2">
            <a:extLst>
              <a:ext uri="{FF2B5EF4-FFF2-40B4-BE49-F238E27FC236}">
                <a16:creationId xmlns:a16="http://schemas.microsoft.com/office/drawing/2014/main" id="{006BC3C1-341B-4DD1-AB9F-C1163540B575}"/>
              </a:ext>
            </a:extLst>
          </p:cNvPr>
          <p:cNvSpPr>
            <a:spLocks noGrp="1"/>
          </p:cNvSpPr>
          <p:nvPr>
            <p:ph idx="1"/>
          </p:nvPr>
        </p:nvSpPr>
        <p:spPr>
          <a:xfrm>
            <a:off x="518319" y="1600200"/>
            <a:ext cx="6920627" cy="4525963"/>
          </a:xfrm>
        </p:spPr>
        <p:txBody>
          <a:bodyPr>
            <a:normAutofit/>
          </a:bodyPr>
          <a:lstStyle/>
          <a:p>
            <a:r>
              <a:rPr lang="en-US" sz="2400" dirty="0"/>
              <a:t>The complainant may file a formal complaint or choose not to file a formal complaint and simply receive the supportive measures.</a:t>
            </a:r>
          </a:p>
          <a:p>
            <a:r>
              <a:rPr lang="en-US" sz="2400" dirty="0"/>
              <a:t>If the complainant does not file a formal complaint, the Title IX coordinator may sign a formal complaint initiating the grievance process. </a:t>
            </a:r>
          </a:p>
          <a:p>
            <a:r>
              <a:rPr lang="en-US" sz="2400" dirty="0"/>
              <a:t>The Title IX coordinator will do so only if initiating the grievance process against the respondent  is  not clearly unreasonable in light of the known circumstances.</a:t>
            </a:r>
          </a:p>
          <a:p>
            <a:endParaRPr lang="en-US" sz="2400" dirty="0"/>
          </a:p>
        </p:txBody>
      </p:sp>
      <p:pic>
        <p:nvPicPr>
          <p:cNvPr id="12290" name="Picture 2" descr="Business Process Re-Engineering - Ri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617" y="1417638"/>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2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F158-4401-46B1-BBFA-BB6CF8FF36F1}"/>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0E7E8306-9CB6-4C2F-90F5-E1E20CB72F25}"/>
              </a:ext>
            </a:extLst>
          </p:cNvPr>
          <p:cNvSpPr>
            <a:spLocks noGrp="1"/>
          </p:cNvSpPr>
          <p:nvPr>
            <p:ph idx="1"/>
          </p:nvPr>
        </p:nvSpPr>
        <p:spPr/>
        <p:txBody>
          <a:bodyPr>
            <a:normAutofit/>
          </a:bodyPr>
          <a:lstStyle/>
          <a:p>
            <a:r>
              <a:rPr lang="en-US" sz="2400" dirty="0"/>
              <a:t>The district must keep confidential (except as permitted by FERPA, as required by law, or to carry out the purpose of Title IX) the identity of any individual who has made a report or filed a formal complaint, including:</a:t>
            </a:r>
          </a:p>
          <a:p>
            <a:pPr lvl="1">
              <a:buFont typeface="Arial" panose="020B0604020202020204" pitchFamily="34" charset="0"/>
              <a:buChar char="•"/>
            </a:pPr>
            <a:r>
              <a:rPr lang="en-US" sz="2400" dirty="0"/>
              <a:t>Any individual who has made a report or filed a formal complaint</a:t>
            </a:r>
          </a:p>
          <a:p>
            <a:pPr lvl="1">
              <a:buFont typeface="Arial" panose="020B0604020202020204" pitchFamily="34" charset="0"/>
              <a:buChar char="•"/>
            </a:pPr>
            <a:r>
              <a:rPr lang="en-US" sz="2400" dirty="0"/>
              <a:t>A complainant</a:t>
            </a:r>
          </a:p>
          <a:p>
            <a:pPr lvl="1">
              <a:buFont typeface="Arial" panose="020B0604020202020204" pitchFamily="34" charset="0"/>
              <a:buChar char="•"/>
            </a:pPr>
            <a:r>
              <a:rPr lang="en-US" sz="2400" dirty="0"/>
              <a:t>An individual who has been reported to be the perpetrator of sexual harassment</a:t>
            </a:r>
          </a:p>
          <a:p>
            <a:pPr lvl="1">
              <a:buFont typeface="Arial" panose="020B0604020202020204" pitchFamily="34" charset="0"/>
              <a:buChar char="•"/>
            </a:pPr>
            <a:r>
              <a:rPr lang="en-US" sz="2400" dirty="0"/>
              <a:t>A respondent</a:t>
            </a:r>
          </a:p>
          <a:p>
            <a:pPr lvl="1">
              <a:buFont typeface="Arial" panose="020B0604020202020204" pitchFamily="34" charset="0"/>
              <a:buChar char="•"/>
            </a:pPr>
            <a:r>
              <a:rPr lang="en-US" sz="2400" dirty="0"/>
              <a:t>Any witness.</a:t>
            </a:r>
          </a:p>
          <a:p>
            <a:pPr marL="0" indent="0">
              <a:buNone/>
            </a:pPr>
            <a:endParaRPr lang="en-US" dirty="0"/>
          </a:p>
        </p:txBody>
      </p:sp>
      <p:pic>
        <p:nvPicPr>
          <p:cNvPr id="9218" name="Picture 2" descr="Social media: protecting patient confidentiality | HSJ Knowledge | Health  Service Journal"/>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541" b="14591"/>
          <a:stretch/>
        </p:blipFill>
        <p:spPr bwMode="auto">
          <a:xfrm>
            <a:off x="5395119" y="4191000"/>
            <a:ext cx="4572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88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554162"/>
          </a:xfrm>
        </p:spPr>
        <p:txBody>
          <a:bodyPr>
            <a:normAutofit/>
          </a:bodyPr>
          <a:lstStyle/>
          <a:p>
            <a:r>
              <a:rPr lang="en-US" dirty="0"/>
              <a:t>Title IX Grievance Process upon Filing of a Formal Complaint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608092" y="1828800"/>
            <a:ext cx="10945654" cy="4297364"/>
          </a:xfrm>
        </p:spPr>
        <p:txBody>
          <a:bodyPr>
            <a:normAutofit fontScale="62500" lnSpcReduction="20000"/>
          </a:bodyPr>
          <a:lstStyle/>
          <a:p>
            <a:pPr marL="0" indent="0">
              <a:buNone/>
            </a:pPr>
            <a:r>
              <a:rPr lang="en-US" sz="3400" dirty="0"/>
              <a:t>The district's grievance process will provide a prompt and equitable resolution of complaints and will: </a:t>
            </a:r>
          </a:p>
          <a:p>
            <a:r>
              <a:rPr lang="en-US" sz="3400" dirty="0"/>
              <a:t>Treat complainants and respondents equitably by providing remedies to a complainant where a determination of responsibility for sexual harassment has been made against the respondent;</a:t>
            </a:r>
          </a:p>
          <a:p>
            <a:r>
              <a:rPr lang="en-US" sz="3400" dirty="0"/>
              <a:t>Comply with Title IX regulations before imposing any disciplinary sanctions or other actions that are not supportive measures against a respondent; </a:t>
            </a:r>
          </a:p>
          <a:p>
            <a:r>
              <a:rPr lang="en-US" sz="3400" dirty="0"/>
              <a:t>Require a decision-maker to objectively evaluate all relevant evidence, including both inculpatory and exculpatory evidence, and not make credibility determinations based on a person's status as a complainant, respondent or witness; </a:t>
            </a:r>
          </a:p>
          <a:p>
            <a:r>
              <a:rPr lang="en-US" sz="3400" dirty="0"/>
              <a:t>Require that all Title IX coordinators, investigators, those responsible for facilitating informal resolution processes and decision-makers not have a conflict of interest or bias for or against complainants or respondents generally or an individual complainant or respondent; </a:t>
            </a:r>
          </a:p>
          <a:p>
            <a:endParaRPr lang="en-US" dirty="0"/>
          </a:p>
        </p:txBody>
      </p:sp>
    </p:spTree>
    <p:extLst>
      <p:ext uri="{BB962C8B-B14F-4D97-AF65-F5344CB8AC3E}">
        <p14:creationId xmlns:p14="http://schemas.microsoft.com/office/powerpoint/2010/main" val="420027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706562"/>
          </a:xfrm>
        </p:spPr>
        <p:txBody>
          <a:bodyPr>
            <a:normAutofit/>
          </a:bodyPr>
          <a:lstStyle/>
          <a:p>
            <a:r>
              <a:rPr lang="en-US" dirty="0"/>
              <a:t>Title IX Grievance Process upon Filing of a Formal Complaint (cont.)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608092" y="2133600"/>
            <a:ext cx="10945654" cy="3992564"/>
          </a:xfrm>
        </p:spPr>
        <p:txBody>
          <a:bodyPr>
            <a:noAutofit/>
          </a:bodyPr>
          <a:lstStyle/>
          <a:p>
            <a:r>
              <a:rPr lang="en-US" sz="2000" dirty="0"/>
              <a:t>Presume that the respondent is not responsible for the conduct until a determination of responsibility is made at the conclusion of the grievance process; </a:t>
            </a:r>
          </a:p>
          <a:p>
            <a:r>
              <a:rPr lang="en-US" sz="2000" dirty="0"/>
              <a:t>Follow stated timelines unless the district temporarily delays the grievance process for good cause (including, but not limited to, the absence of a party, a party's advisor, or a witness; concurrent law enforcement activity; or the need for language assistance or accommodation of a disability) and notify the parties in writing of the reason for a delay, if any; and </a:t>
            </a:r>
          </a:p>
          <a:p>
            <a:r>
              <a:rPr lang="en-US" sz="2000" dirty="0"/>
              <a:t>Not require, allow, rely upon or otherwise use questions or evidence that constitutes, or seeks disclosure of, information protected under a legally recognized privilege unless the person holding such privilege has waived the privilege.</a:t>
            </a:r>
          </a:p>
          <a:p>
            <a:endParaRPr lang="en-US" sz="2000" dirty="0"/>
          </a:p>
        </p:txBody>
      </p:sp>
      <p:pic>
        <p:nvPicPr>
          <p:cNvPr id="14338"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7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19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11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03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76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2" y="609600"/>
            <a:ext cx="10945654" cy="838200"/>
          </a:xfrm>
        </p:spPr>
        <p:txBody>
          <a:bodyPr>
            <a:normAutofit fontScale="90000"/>
          </a:bodyPr>
          <a:lstStyle/>
          <a:p>
            <a:r>
              <a:rPr lang="en-US" dirty="0"/>
              <a:t>Notice to the Parties</a:t>
            </a:r>
            <a:br>
              <a:rPr lang="en-US" dirty="0"/>
            </a:br>
            <a:endParaRPr lang="en-US" dirty="0"/>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3261518" y="1295401"/>
            <a:ext cx="8292227" cy="4830764"/>
          </a:xfrm>
        </p:spPr>
        <p:txBody>
          <a:bodyPr>
            <a:normAutofit/>
          </a:bodyPr>
          <a:lstStyle/>
          <a:p>
            <a:pPr marL="0" indent="0">
              <a:buNone/>
            </a:pPr>
            <a:r>
              <a:rPr lang="en-US" sz="2000" dirty="0"/>
              <a:t>When the complainant files a formal complaint, written notice will be provided to all known parties and will include: </a:t>
            </a:r>
          </a:p>
          <a:p>
            <a:r>
              <a:rPr lang="en-US" sz="2000" dirty="0"/>
              <a:t>Notice of the grievance process, including any informal resolution process that is available and the timeline for such process.</a:t>
            </a:r>
          </a:p>
          <a:p>
            <a:r>
              <a:rPr lang="en-US" sz="2000" dirty="0"/>
              <a:t>Notice of the allegations of sexual harassment under Title IX made by the complainant with sufficient details known at the time and with sufficient time to allow the respondent to prepare before the initial interview. At a minimum, the details will include the identities of the parties involved in the incident, if known, the conduct and the date and location of the alleged incident if known.</a:t>
            </a:r>
          </a:p>
          <a:p>
            <a:r>
              <a:rPr lang="en-US" sz="2000" dirty="0"/>
              <a:t>A statement that the respondent is presumed not responsible for the conduct and that a determination of responsibility will be made at the conclusion of the grievance process.</a:t>
            </a:r>
          </a:p>
          <a:p>
            <a:endParaRPr lang="en-US" sz="2000" dirty="0"/>
          </a:p>
        </p:txBody>
      </p:sp>
      <p:pic>
        <p:nvPicPr>
          <p:cNvPr id="15362" name="Picture 2" descr="Cutoff Notice - Bank of Gibson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 y="2286000"/>
            <a:ext cx="321815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3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Basic Steps Outlined in the New Regulations</a:t>
            </a:r>
          </a:p>
        </p:txBody>
      </p:sp>
      <p:sp>
        <p:nvSpPr>
          <p:cNvPr id="5" name="Content Placeholder 4"/>
          <p:cNvSpPr>
            <a:spLocks noGrp="1"/>
          </p:cNvSpPr>
          <p:nvPr>
            <p:ph idx="1"/>
          </p:nvPr>
        </p:nvSpPr>
        <p:spPr>
          <a:xfrm>
            <a:off x="4709318" y="1600201"/>
            <a:ext cx="6844427" cy="4525963"/>
          </a:xfrm>
        </p:spPr>
        <p:txBody>
          <a:bodyPr>
            <a:normAutofit/>
          </a:bodyPr>
          <a:lstStyle/>
          <a:p>
            <a:r>
              <a:rPr lang="en-US" sz="2400" dirty="0"/>
              <a:t>District or school receives actual knowledge of conduct that may constitute sexual harassment.</a:t>
            </a:r>
          </a:p>
          <a:p>
            <a:r>
              <a:rPr lang="en-US" sz="2400" dirty="0"/>
              <a:t>District-level or school-based Title IX Coordinator meets with alleged victim to discuss supportive measures and the process for filing a formal complaint.</a:t>
            </a:r>
          </a:p>
          <a:p>
            <a:r>
              <a:rPr lang="en-US" sz="2400" dirty="0"/>
              <a:t>Investigator leads the investigation after the formal complaint is in place and written notice is given to the involved individuals and their parents/guardians. </a:t>
            </a:r>
          </a:p>
        </p:txBody>
      </p:sp>
      <p:pic>
        <p:nvPicPr>
          <p:cNvPr id="10244" name="Picture 4" descr="Best of TLNT 2017: The First 4 Steps to Creating a Great Compan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2133600"/>
            <a:ext cx="4191000" cy="279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17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2" y="731836"/>
            <a:ext cx="10945654" cy="685802"/>
          </a:xfrm>
        </p:spPr>
        <p:txBody>
          <a:bodyPr>
            <a:normAutofit fontScale="90000"/>
          </a:bodyPr>
          <a:lstStyle/>
          <a:p>
            <a:r>
              <a:rPr lang="en-US" dirty="0"/>
              <a:t>Notice to the Parties (cont.)</a:t>
            </a:r>
            <a:br>
              <a:rPr lang="en-US" dirty="0"/>
            </a:br>
            <a:endParaRPr lang="en-US" dirty="0"/>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608092" y="1600201"/>
            <a:ext cx="9663827" cy="4525963"/>
          </a:xfrm>
        </p:spPr>
        <p:txBody>
          <a:bodyPr>
            <a:normAutofit lnSpcReduction="10000"/>
          </a:bodyPr>
          <a:lstStyle/>
          <a:p>
            <a:r>
              <a:rPr lang="en-US" sz="2000" dirty="0"/>
              <a:t>A statement that parties may have an advisor of their choice, who may be an attorney.</a:t>
            </a:r>
          </a:p>
          <a:p>
            <a:r>
              <a:rPr lang="en-US" sz="2000" dirty="0"/>
              <a:t>A statement that the parties and their advisors will have an equal opportunity to inspect and review any evidence that is directly related to the allegations raised in the formal complaint, including evidence upon which the district does not intend to rely, so that each party can meaningfully respond to the evidence prior to conclusion of the investigation.</a:t>
            </a:r>
          </a:p>
          <a:p>
            <a:r>
              <a:rPr lang="en-US" sz="2000" dirty="0"/>
              <a:t>Notice of any provision in the district's discipline code that prohibits knowingly making a false statement or providing false information during the grievance process.</a:t>
            </a:r>
          </a:p>
          <a:p>
            <a:r>
              <a:rPr lang="en-US" sz="2000" dirty="0"/>
              <a:t>If in the course of the investigation of sexual harassment under Title IX the district decides to investigate allegations about the complainant or respondent that were not in the initial notice, notice of the additional allegations will be provided to all known parties.</a:t>
            </a:r>
          </a:p>
          <a:p>
            <a:endParaRPr lang="en-US" dirty="0"/>
          </a:p>
        </p:txBody>
      </p:sp>
      <p:pic>
        <p:nvPicPr>
          <p:cNvPr id="16386" name="Picture 2" descr="Exclamation mark 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568" r="37529"/>
          <a:stretch/>
        </p:blipFill>
        <p:spPr bwMode="auto">
          <a:xfrm>
            <a:off x="10500519" y="1417638"/>
            <a:ext cx="1295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4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p:txBody>
          <a:bodyPr>
            <a:normAutofit/>
          </a:bodyPr>
          <a:lstStyle/>
          <a:p>
            <a:r>
              <a:rPr lang="en-US" dirty="0"/>
              <a:t>Investigation Process and Scope</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4556918" y="1600201"/>
            <a:ext cx="6996827" cy="4525963"/>
          </a:xfrm>
        </p:spPr>
        <p:txBody>
          <a:bodyPr>
            <a:normAutofit/>
          </a:bodyPr>
          <a:lstStyle/>
          <a:p>
            <a:r>
              <a:rPr lang="en-US" sz="2400" dirty="0"/>
              <a:t>After the formal complaint is filed, the investigator will provide an investigative report to the decision-maker.    </a:t>
            </a:r>
          </a:p>
          <a:p>
            <a:r>
              <a:rPr lang="en-US" sz="2400" dirty="0"/>
              <a:t>The  investigation  may be  conducted  by someone  other  than  the  Title  IX coordinator.   </a:t>
            </a:r>
          </a:p>
          <a:p>
            <a:r>
              <a:rPr lang="en-US" sz="2400" dirty="0"/>
              <a:t>The investigator will gather evidence sufficient to reach a determination of responsibility or </a:t>
            </a:r>
            <a:r>
              <a:rPr lang="en-US" sz="2400" dirty="0" err="1"/>
              <a:t>nonresponsibility</a:t>
            </a:r>
            <a:r>
              <a:rPr lang="en-US" sz="2400" dirty="0"/>
              <a:t> and may not require the parties to do so.</a:t>
            </a:r>
            <a:br>
              <a:rPr lang="en-US" sz="2400" dirty="0"/>
            </a:br>
            <a:endParaRPr lang="en-US" sz="2400" dirty="0"/>
          </a:p>
        </p:txBody>
      </p:sp>
      <p:pic>
        <p:nvPicPr>
          <p:cNvPr id="17410" name="Picture 2" descr="What makes a world-class report? - Businessday 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2209800"/>
            <a:ext cx="388904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9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381000"/>
            <a:ext cx="10945654" cy="10366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17638"/>
            <a:ext cx="11353800" cy="5211761"/>
          </a:xfrm>
        </p:spPr>
        <p:txBody>
          <a:bodyPr>
            <a:normAutofit fontScale="70000" lnSpcReduction="20000"/>
          </a:bodyPr>
          <a:lstStyle/>
          <a:p>
            <a:r>
              <a:rPr lang="en-US" dirty="0"/>
              <a:t>During the investigation and the grievance process, the district will:</a:t>
            </a:r>
          </a:p>
          <a:p>
            <a:pPr lvl="1">
              <a:buFont typeface="Arial" panose="020B0604020202020204" pitchFamily="34" charset="0"/>
              <a:buChar char="•"/>
            </a:pPr>
            <a:r>
              <a:rPr lang="en-US" dirty="0"/>
              <a:t>Provide equal opportunity to present witnesses, including fact and expert witnesses, and all evidence, including inculpatory and exculpatory evidence.</a:t>
            </a:r>
          </a:p>
          <a:p>
            <a:pPr lvl="1">
              <a:buFont typeface="Arial" panose="020B0604020202020204" pitchFamily="34" charset="0"/>
              <a:buChar char="•"/>
            </a:pPr>
            <a:r>
              <a:rPr lang="en-US" dirty="0"/>
              <a:t>Not restrict the parties from discussing the allegations under investigation or gathering and presenting relevant evidence.</a:t>
            </a:r>
          </a:p>
          <a:p>
            <a:pPr lvl="1">
              <a:buFont typeface="Arial" panose="020B0604020202020204" pitchFamily="34" charset="0"/>
              <a:buChar char="•"/>
            </a:pPr>
            <a:r>
              <a:rPr lang="en-US" dirty="0"/>
              <a:t>Provide the same opportunity for parties to have others, including an advisor of their choice, present during any grievance proceedings and related meetings, though the district may restrict the extent to which advisors may participate as long as the rules apply to both parties.</a:t>
            </a:r>
          </a:p>
          <a:p>
            <a:pPr lvl="1">
              <a:buFont typeface="Arial" panose="020B0604020202020204" pitchFamily="34" charset="0"/>
              <a:buChar char="•"/>
            </a:pPr>
            <a:r>
              <a:rPr lang="en-US" dirty="0"/>
              <a:t>Provide written notice to parties who are invited or expected to participate of the date, time, location, participants and purpose of all hearings, investigative interviews or other meetings with sufficient time for the parties to prepare to participate.</a:t>
            </a:r>
          </a:p>
          <a:p>
            <a:pPr lvl="1">
              <a:buFont typeface="Arial" panose="020B0604020202020204" pitchFamily="34" charset="0"/>
              <a:buChar char="•"/>
            </a:pPr>
            <a:r>
              <a:rPr lang="en-US" dirty="0"/>
              <a:t>Obtain written, voluntary consent before accessing records, such as medical records or counseling notes, that a physician, psychiatrist, psychologist or other recognized professional or paraprofessional made or maintained in connection with the provision of treatment to the party. If the party is at least 18 years old or is enrolled in postsecondary education, the party can sign on his or her own behalf.  Otherwise, a parent/guardian must sign on the party's behalf.</a:t>
            </a:r>
          </a:p>
        </p:txBody>
      </p:sp>
    </p:spTree>
    <p:extLst>
      <p:ext uri="{BB962C8B-B14F-4D97-AF65-F5344CB8AC3E}">
        <p14:creationId xmlns:p14="http://schemas.microsoft.com/office/powerpoint/2010/main" val="35144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457200"/>
            <a:ext cx="10945654" cy="9604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21951"/>
            <a:ext cx="11429999" cy="4952999"/>
          </a:xfrm>
        </p:spPr>
        <p:txBody>
          <a:bodyPr>
            <a:normAutofit fontScale="70000" lnSpcReduction="20000"/>
          </a:bodyPr>
          <a:lstStyle/>
          <a:p>
            <a:r>
              <a:rPr lang="en-US" dirty="0"/>
              <a:t>Provide both parties an equal opportunity to inspect and review any evidence obtained as part of the investigation that is directly related to the allegations raised in a formal complaint, so that each party can meaningfully respond to the evidence prior to the conclusion of the investigation.  </a:t>
            </a:r>
          </a:p>
          <a:p>
            <a:pPr lvl="1">
              <a:buFont typeface="Arial" panose="020B0604020202020204" pitchFamily="34" charset="0"/>
              <a:buChar char="•"/>
            </a:pPr>
            <a:r>
              <a:rPr lang="en-US" dirty="0"/>
              <a:t>This includes evidence upon which the district does not intend to rely in reaching a determination of responsibility and inculpatory or exculpatory evidence, whether obtained from a party or other source.</a:t>
            </a:r>
          </a:p>
          <a:p>
            <a:r>
              <a:rPr lang="en-US" dirty="0"/>
              <a:t>Send to each party and the party's advisor, if any, the evidence subject to inspection and review prior to completion of the investigative report and within </a:t>
            </a:r>
            <a:r>
              <a:rPr lang="en-US" u="sng" dirty="0"/>
              <a:t>          </a:t>
            </a:r>
            <a:r>
              <a:rPr lang="en-US" dirty="0"/>
              <a:t> [recommended: 20] business days of the parties receiving notice of the formal complaint. </a:t>
            </a:r>
          </a:p>
          <a:p>
            <a:pPr lvl="1">
              <a:buFont typeface="Arial" panose="020B0604020202020204" pitchFamily="34" charset="0"/>
              <a:buChar char="•"/>
            </a:pPr>
            <a:r>
              <a:rPr lang="en-US" dirty="0"/>
              <a:t>The evidence may be sent in an electronic format or hard copy.  The parties will be given at least ten business days, as required by law, to submit a written response, which the investigator will consider prior to the completion of the report.</a:t>
            </a:r>
          </a:p>
          <a:p>
            <a:r>
              <a:rPr lang="en-US" dirty="0"/>
              <a:t>Create an investigative report that fairly summarizes relevant evidence and send it in an electronic or hard copy format to each party and their advisors, if any, for their review and written response. </a:t>
            </a:r>
          </a:p>
          <a:p>
            <a:pPr lvl="1">
              <a:buFont typeface="Arial" panose="020B0604020202020204" pitchFamily="34" charset="0"/>
              <a:buChar char="•"/>
            </a:pPr>
            <a:r>
              <a:rPr lang="en-US" dirty="0"/>
              <a:t>The investigative report must be sent no later than ten business days prior to the time of determination of responsibility by the decision-maker, as required by law.</a:t>
            </a:r>
          </a:p>
        </p:txBody>
      </p:sp>
    </p:spTree>
    <p:extLst>
      <p:ext uri="{BB962C8B-B14F-4D97-AF65-F5344CB8AC3E}">
        <p14:creationId xmlns:p14="http://schemas.microsoft.com/office/powerpoint/2010/main" val="2516605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FA90-233F-4F83-893F-DBED6C4A394A}"/>
              </a:ext>
            </a:extLst>
          </p:cNvPr>
          <p:cNvSpPr>
            <a:spLocks noGrp="1"/>
          </p:cNvSpPr>
          <p:nvPr>
            <p:ph type="title"/>
          </p:nvPr>
        </p:nvSpPr>
        <p:spPr/>
        <p:txBody>
          <a:bodyPr/>
          <a:lstStyle/>
          <a:p>
            <a:r>
              <a:rPr lang="en-US" dirty="0"/>
              <a:t>Dismissal of the Formal Complaint</a:t>
            </a:r>
          </a:p>
        </p:txBody>
      </p:sp>
      <p:pic>
        <p:nvPicPr>
          <p:cNvPr id="18434" name="Picture 2" descr="Campaign Finance Complaints Dismissed – Thunder Radi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099719" y="2133600"/>
            <a:ext cx="3352800" cy="35218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E1E300-9CDD-4C7B-869A-3945AB5FBCDB}"/>
              </a:ext>
            </a:extLst>
          </p:cNvPr>
          <p:cNvSpPr>
            <a:spLocks noGrp="1"/>
          </p:cNvSpPr>
          <p:nvPr>
            <p:ph idx="1"/>
          </p:nvPr>
        </p:nvSpPr>
        <p:spPr>
          <a:xfrm>
            <a:off x="289719" y="1417639"/>
            <a:ext cx="11506199" cy="5135562"/>
          </a:xfrm>
        </p:spPr>
        <p:txBody>
          <a:bodyPr>
            <a:normAutofit/>
          </a:bodyPr>
          <a:lstStyle/>
          <a:p>
            <a:r>
              <a:rPr lang="en-US" sz="2000" dirty="0"/>
              <a:t>If the district determines that the allegations, even if proved, would not constitute sexual harassment under Title IX as defined in this policy, did not occur in the district's education program or activity, or were not committed against a person in the United States, the formal complaint will be dismissed. The dismissal does not mean that a complaint cannot be made under another district policy or that any misbehavior will not be addressed under another policy or the district's code of conduct.</a:t>
            </a:r>
          </a:p>
          <a:p>
            <a:r>
              <a:rPr lang="en-US" sz="2000" dirty="0"/>
              <a:t>The district may dismiss a formal complaint or any allegations in a formal complaint at any time if:</a:t>
            </a:r>
          </a:p>
          <a:p>
            <a:pPr lvl="1">
              <a:buFont typeface="Arial" panose="020B0604020202020204" pitchFamily="34" charset="0"/>
              <a:buChar char="•"/>
            </a:pPr>
            <a:r>
              <a:rPr lang="en-US" sz="2000" dirty="0"/>
              <a:t>The complainant notifies the Title IX coordinator in writing that the complainant would like to withdraw the formal complaint or any allegations in the formal complaint;</a:t>
            </a:r>
          </a:p>
          <a:p>
            <a:pPr lvl="1">
              <a:buFont typeface="Arial" panose="020B0604020202020204" pitchFamily="34" charset="0"/>
              <a:buChar char="•"/>
            </a:pPr>
            <a:r>
              <a:rPr lang="en-US" sz="2000" dirty="0"/>
              <a:t>The respondent is no longer enrolled in or employed by the district; or</a:t>
            </a:r>
          </a:p>
          <a:p>
            <a:pPr lvl="1">
              <a:buFont typeface="Arial" panose="020B0604020202020204" pitchFamily="34" charset="0"/>
              <a:buChar char="•"/>
            </a:pPr>
            <a:r>
              <a:rPr lang="en-US" sz="2000" dirty="0"/>
              <a:t>Specific circumstances prevent the district from gathering evidence sufficient to reach a determination of responsibility based on the merits of the formal complaint or allegations therein.</a:t>
            </a:r>
          </a:p>
        </p:txBody>
      </p:sp>
    </p:spTree>
    <p:extLst>
      <p:ext uri="{BB962C8B-B14F-4D97-AF65-F5344CB8AC3E}">
        <p14:creationId xmlns:p14="http://schemas.microsoft.com/office/powerpoint/2010/main" val="1732161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66C8-6DDC-47FB-983A-82A00555CDE2}"/>
              </a:ext>
            </a:extLst>
          </p:cNvPr>
          <p:cNvSpPr>
            <a:spLocks noGrp="1"/>
          </p:cNvSpPr>
          <p:nvPr>
            <p:ph type="title"/>
          </p:nvPr>
        </p:nvSpPr>
        <p:spPr/>
        <p:txBody>
          <a:bodyPr/>
          <a:lstStyle/>
          <a:p>
            <a:r>
              <a:rPr lang="en-US" dirty="0"/>
              <a:t>Dismissal of the Formal Complaint (cont.)</a:t>
            </a:r>
          </a:p>
        </p:txBody>
      </p:sp>
      <p:sp>
        <p:nvSpPr>
          <p:cNvPr id="3" name="Content Placeholder 2">
            <a:extLst>
              <a:ext uri="{FF2B5EF4-FFF2-40B4-BE49-F238E27FC236}">
                <a16:creationId xmlns:a16="http://schemas.microsoft.com/office/drawing/2014/main" id="{60F390D9-9492-4BDA-A788-865E73B90C76}"/>
              </a:ext>
            </a:extLst>
          </p:cNvPr>
          <p:cNvSpPr>
            <a:spLocks noGrp="1"/>
          </p:cNvSpPr>
          <p:nvPr>
            <p:ph idx="1"/>
          </p:nvPr>
        </p:nvSpPr>
        <p:spPr>
          <a:xfrm>
            <a:off x="289719" y="1417638"/>
            <a:ext cx="11658600" cy="5059361"/>
          </a:xfrm>
        </p:spPr>
        <p:txBody>
          <a:bodyPr>
            <a:normAutofit/>
          </a:bodyPr>
          <a:lstStyle/>
          <a:p>
            <a:r>
              <a:rPr lang="en-US" sz="2000" dirty="0"/>
              <a:t>If the formal complaint is dismissed, the district will notify the parties simultaneously. A party may appeal the dismissal of a formal complaint by submitting a written notification of appeal to the Title IX coordinator within </a:t>
            </a:r>
            <a:r>
              <a:rPr lang="en-US" sz="2000" u="sng" dirty="0"/>
              <a:t>              </a:t>
            </a:r>
            <a:r>
              <a:rPr lang="en-US" sz="2000" dirty="0"/>
              <a:t> [recommended: five] business days of receiving the notice that the complaint was dismissed. If the Title IX coordinator or the investigator dismissed the complaint, the dismissal will be heard by the decision-maker. If the decision-maker dismissed the complaint, the dismissal will be heard by the appellate decision-maker. The appeal is limited to the following bases:</a:t>
            </a:r>
          </a:p>
          <a:p>
            <a:pPr lvl="1">
              <a:buFont typeface="Arial" panose="020B0604020202020204" pitchFamily="34" charset="0"/>
              <a:buChar char="•"/>
            </a:pPr>
            <a:r>
              <a:rPr lang="en-US" sz="2000" dirty="0"/>
              <a:t>There was a procedural irregularity that affected the outcome.</a:t>
            </a:r>
          </a:p>
          <a:p>
            <a:pPr lvl="1">
              <a:buFont typeface="Arial" panose="020B0604020202020204" pitchFamily="34" charset="0"/>
              <a:buChar char="•"/>
            </a:pPr>
            <a:r>
              <a:rPr lang="en-US" sz="2000" dirty="0"/>
              <a:t>There is new evidence that was not reasonably available at the time the dismissal was made that could affect the outcome of the matter.</a:t>
            </a:r>
          </a:p>
          <a:p>
            <a:pPr lvl="1">
              <a:buFont typeface="Arial" panose="020B0604020202020204" pitchFamily="34" charset="0"/>
              <a:buChar char="•"/>
            </a:pPr>
            <a:r>
              <a:rPr lang="en-US" sz="2000" dirty="0"/>
              <a:t>The Title IX coordinator, investigator or decision-maker had a conflict of interest or bias for or against complainants or respondents generally or an individual complainant or respondent that affected the outcome of the matter.</a:t>
            </a:r>
          </a:p>
          <a:p>
            <a:endParaRPr lang="en-US" sz="2000" dirty="0"/>
          </a:p>
        </p:txBody>
      </p:sp>
    </p:spTree>
    <p:extLst>
      <p:ext uri="{BB962C8B-B14F-4D97-AF65-F5344CB8AC3E}">
        <p14:creationId xmlns:p14="http://schemas.microsoft.com/office/powerpoint/2010/main" val="4207262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D539-A3B7-4976-B6A5-F3CDF8D54ECB}"/>
              </a:ext>
            </a:extLst>
          </p:cNvPr>
          <p:cNvSpPr>
            <a:spLocks noGrp="1"/>
          </p:cNvSpPr>
          <p:nvPr>
            <p:ph type="title"/>
          </p:nvPr>
        </p:nvSpPr>
        <p:spPr>
          <a:xfrm>
            <a:off x="608092" y="274638"/>
            <a:ext cx="10945654" cy="2239962"/>
          </a:xfrm>
        </p:spPr>
        <p:txBody>
          <a:bodyPr>
            <a:normAutofit fontScale="90000"/>
          </a:bodyPr>
          <a:lstStyle/>
          <a:p>
            <a:r>
              <a:rPr lang="en-US" dirty="0"/>
              <a:t>Submission for a Determination of Responsibility and the Related Findings and Conclusions</a:t>
            </a:r>
            <a:br>
              <a:rPr lang="en-US" dirty="0"/>
            </a:br>
            <a:endParaRPr lang="en-US" dirty="0"/>
          </a:p>
        </p:txBody>
      </p:sp>
      <p:sp>
        <p:nvSpPr>
          <p:cNvPr id="3" name="Content Placeholder 2">
            <a:extLst>
              <a:ext uri="{FF2B5EF4-FFF2-40B4-BE49-F238E27FC236}">
                <a16:creationId xmlns:a16="http://schemas.microsoft.com/office/drawing/2014/main" id="{E517FC85-115E-4A08-9068-2ABD15AAE5E2}"/>
              </a:ext>
            </a:extLst>
          </p:cNvPr>
          <p:cNvSpPr>
            <a:spLocks noGrp="1"/>
          </p:cNvSpPr>
          <p:nvPr>
            <p:ph idx="1"/>
          </p:nvPr>
        </p:nvSpPr>
        <p:spPr>
          <a:xfrm>
            <a:off x="608092" y="2057400"/>
            <a:ext cx="6387227" cy="4068764"/>
          </a:xfrm>
        </p:spPr>
        <p:txBody>
          <a:bodyPr>
            <a:normAutofit/>
          </a:bodyPr>
          <a:lstStyle/>
          <a:p>
            <a:r>
              <a:rPr lang="en-US" sz="2400" dirty="0"/>
              <a:t>The Title IX coordinator will designate someone to serve as the decision-maker to determine whether the respondent is responsible for sexual harassment under Title IX. </a:t>
            </a:r>
          </a:p>
          <a:p>
            <a:r>
              <a:rPr lang="en-US" sz="2400" dirty="0"/>
              <a:t>The designated person may be a district administrator, an attorney or another appropriate adult.  The person designated cannot have been part of the investigation.</a:t>
            </a:r>
          </a:p>
          <a:p>
            <a:endParaRPr lang="en-US" sz="2400" dirty="0"/>
          </a:p>
        </p:txBody>
      </p:sp>
      <p:pic>
        <p:nvPicPr>
          <p:cNvPr id="19458" name="Picture 2" descr="Finger Select Pointing Point To Designate Svg Png Icon Free Download  (#484481) - OnlineWebFont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7319" y="2133600"/>
            <a:ext cx="3148382"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86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1BB6-AA00-42B8-869C-3DBB6554BB8D}"/>
              </a:ext>
            </a:extLst>
          </p:cNvPr>
          <p:cNvSpPr>
            <a:spLocks noGrp="1"/>
          </p:cNvSpPr>
          <p:nvPr>
            <p:ph type="title"/>
          </p:nvPr>
        </p:nvSpPr>
        <p:spPr>
          <a:xfrm>
            <a:off x="608091" y="914400"/>
            <a:ext cx="11187828" cy="838200"/>
          </a:xfrm>
        </p:spPr>
        <p:txBody>
          <a:bodyPr>
            <a:normAutofit fontScale="90000"/>
          </a:bodyPr>
          <a:lstStyle/>
          <a:p>
            <a:r>
              <a:rPr lang="en-US" dirty="0"/>
              <a:t>Procedures of the Decision-Maker and Party Questions and Answers</a:t>
            </a:r>
            <a:br>
              <a:rPr lang="en-US" dirty="0"/>
            </a:br>
            <a:endParaRPr lang="en-US" dirty="0"/>
          </a:p>
        </p:txBody>
      </p:sp>
      <p:sp>
        <p:nvSpPr>
          <p:cNvPr id="3" name="Content Placeholder 2">
            <a:extLst>
              <a:ext uri="{FF2B5EF4-FFF2-40B4-BE49-F238E27FC236}">
                <a16:creationId xmlns:a16="http://schemas.microsoft.com/office/drawing/2014/main" id="{B22CCABB-B838-40A1-965B-0D0AFC5326F7}"/>
              </a:ext>
            </a:extLst>
          </p:cNvPr>
          <p:cNvSpPr>
            <a:spLocks noGrp="1"/>
          </p:cNvSpPr>
          <p:nvPr>
            <p:ph idx="1"/>
          </p:nvPr>
        </p:nvSpPr>
        <p:spPr>
          <a:xfrm>
            <a:off x="365919" y="1752600"/>
            <a:ext cx="11430000" cy="4449763"/>
          </a:xfrm>
        </p:spPr>
        <p:txBody>
          <a:bodyPr>
            <a:noAutofit/>
          </a:bodyPr>
          <a:lstStyle/>
          <a:p>
            <a:r>
              <a:rPr lang="en-US" sz="2000" dirty="0"/>
              <a:t>After the parties receive the final investigative report, each party may submit to the decision-maker any written, relevant questions that the party wants asked of any party or witness.  </a:t>
            </a:r>
          </a:p>
          <a:p>
            <a:r>
              <a:rPr lang="en-US" sz="2000" dirty="0"/>
              <a:t>Each party will receive the answers to the questions and will be allowed time to submit limited follow-up questions. </a:t>
            </a:r>
          </a:p>
          <a:p>
            <a:r>
              <a:rPr lang="en-US" sz="2000" dirty="0"/>
              <a:t>The decision-maker:</a:t>
            </a:r>
          </a:p>
          <a:p>
            <a:pPr lvl="1">
              <a:buFont typeface="Arial" panose="020B0604020202020204" pitchFamily="34" charset="0"/>
              <a:buChar char="•"/>
            </a:pPr>
            <a:r>
              <a:rPr lang="en-US" sz="2000" dirty="0"/>
              <a:t>Will permit questions and evidence about the complainant's sexual predisposition or prior sexual behavior only if such questions and evidence are offered to prove that someone other than the respondent committed the conduct alleged by the complainant or if the questions and evidence concern specific incidents of the complainant's prior sexual behavior with respect to the respondent and are offered to prove consent.</a:t>
            </a:r>
          </a:p>
          <a:p>
            <a:pPr lvl="1">
              <a:buFont typeface="Arial" panose="020B0604020202020204" pitchFamily="34" charset="0"/>
              <a:buChar char="•"/>
            </a:pPr>
            <a:r>
              <a:rPr lang="en-US" sz="2000" dirty="0"/>
              <a:t>May exclude a question that is not relevant.  The party who submitted the question will receive an explanation as to why the question was judged not relevant.</a:t>
            </a:r>
          </a:p>
          <a:p>
            <a:endParaRPr lang="en-US" sz="2000" dirty="0"/>
          </a:p>
        </p:txBody>
      </p:sp>
    </p:spTree>
    <p:extLst>
      <p:ext uri="{BB962C8B-B14F-4D97-AF65-F5344CB8AC3E}">
        <p14:creationId xmlns:p14="http://schemas.microsoft.com/office/powerpoint/2010/main" val="3438864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2FC2-CE59-4350-BD42-30A55D2DBAF8}"/>
              </a:ext>
            </a:extLst>
          </p:cNvPr>
          <p:cNvSpPr>
            <a:spLocks noGrp="1"/>
          </p:cNvSpPr>
          <p:nvPr>
            <p:ph type="title"/>
          </p:nvPr>
        </p:nvSpPr>
        <p:spPr>
          <a:xfrm>
            <a:off x="608092" y="274638"/>
            <a:ext cx="10945654" cy="2316162"/>
          </a:xfrm>
        </p:spPr>
        <p:txBody>
          <a:bodyPr>
            <a:normAutofit/>
          </a:bodyPr>
          <a:lstStyle/>
          <a:p>
            <a:r>
              <a:rPr lang="en-US" dirty="0"/>
              <a:t>Initiating an Appeal of a Title IX Decision—Time, Contents and Assignment</a:t>
            </a:r>
            <a:br>
              <a:rPr lang="en-US" dirty="0"/>
            </a:br>
            <a:endParaRPr lang="en-US" dirty="0"/>
          </a:p>
        </p:txBody>
      </p:sp>
      <p:sp>
        <p:nvSpPr>
          <p:cNvPr id="3" name="Content Placeholder 2">
            <a:extLst>
              <a:ext uri="{FF2B5EF4-FFF2-40B4-BE49-F238E27FC236}">
                <a16:creationId xmlns:a16="http://schemas.microsoft.com/office/drawing/2014/main" id="{3E95F773-F4F6-4F3A-B9A8-983BBBBCC548}"/>
              </a:ext>
            </a:extLst>
          </p:cNvPr>
          <p:cNvSpPr>
            <a:spLocks noGrp="1"/>
          </p:cNvSpPr>
          <p:nvPr>
            <p:ph idx="1"/>
          </p:nvPr>
        </p:nvSpPr>
        <p:spPr>
          <a:xfrm>
            <a:off x="608092" y="1981200"/>
            <a:ext cx="10945654" cy="1600200"/>
          </a:xfrm>
        </p:spPr>
        <p:txBody>
          <a:bodyPr>
            <a:normAutofit/>
          </a:bodyPr>
          <a:lstStyle/>
          <a:p>
            <a:r>
              <a:rPr lang="en-US" sz="2000" dirty="0"/>
              <a:t>Either party may appeal the determination(s) of responsibility, the dismissal of a formal complaint or any allegation in a formal complaint by notifying the Title IX coordinator in writing within</a:t>
            </a:r>
            <a:r>
              <a:rPr lang="en-US" sz="2000" u="sng" dirty="0"/>
              <a:t>            </a:t>
            </a:r>
            <a:r>
              <a:rPr lang="en-US" sz="2000" dirty="0"/>
              <a:t> [recommended: five] business days of the parties receiving the written Title IX decision from the decision-maker.  </a:t>
            </a:r>
          </a:p>
          <a:p>
            <a:endParaRPr lang="en-US" sz="2000" dirty="0"/>
          </a:p>
        </p:txBody>
      </p:sp>
      <p:sp>
        <p:nvSpPr>
          <p:cNvPr id="4" name="Rectangle 3"/>
          <p:cNvSpPr/>
          <p:nvPr/>
        </p:nvSpPr>
        <p:spPr>
          <a:xfrm>
            <a:off x="608092" y="3352800"/>
            <a:ext cx="8901827"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1547A2"/>
                </a:solidFill>
              </a:rPr>
              <a:t>Appeals must be based on one or more of the following:</a:t>
            </a:r>
          </a:p>
          <a:p>
            <a:pPr marL="800100" lvl="1" indent="-342900">
              <a:buFont typeface="Arial" panose="020B0604020202020204" pitchFamily="34" charset="0"/>
              <a:buChar char="•"/>
            </a:pPr>
            <a:r>
              <a:rPr lang="en-US" sz="2000" dirty="0">
                <a:solidFill>
                  <a:srgbClr val="1547A2"/>
                </a:solidFill>
              </a:rPr>
              <a:t>A procedural irregularity that affected the outcome of the matter.</a:t>
            </a:r>
          </a:p>
          <a:p>
            <a:pPr marL="800100" lvl="1" indent="-342900">
              <a:buFont typeface="Arial" panose="020B0604020202020204" pitchFamily="34" charset="0"/>
              <a:buChar char="•"/>
            </a:pPr>
            <a:r>
              <a:rPr lang="en-US" sz="2000" dirty="0">
                <a:solidFill>
                  <a:srgbClr val="1547A2"/>
                </a:solidFill>
              </a:rPr>
              <a:t>New evidence that was not reasonably available at the time of the determination and that could affect the outcome of the matter. </a:t>
            </a:r>
          </a:p>
          <a:p>
            <a:pPr marL="800100" lvl="1" indent="-342900">
              <a:buFont typeface="Arial" panose="020B0604020202020204" pitchFamily="34" charset="0"/>
              <a:buChar char="•"/>
            </a:pPr>
            <a:r>
              <a:rPr lang="en-US" sz="2000" dirty="0">
                <a:solidFill>
                  <a:srgbClr val="1547A2"/>
                </a:solidFill>
              </a:rPr>
              <a:t>The Title IX coordinator, investigator(s) or decision-maker(s) had a conflict of interest or bias for or against complainants or respondents generally or an individual complainant or respondent that affected the outcome of the matter.</a:t>
            </a:r>
          </a:p>
        </p:txBody>
      </p:sp>
      <p:pic>
        <p:nvPicPr>
          <p:cNvPr id="20482" name="Picture 2" descr="Admissions Appeals | Education Authority Northern Ir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957" y="3948765"/>
            <a:ext cx="180975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56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3CE6-1CE4-44D4-8F42-1837A1972C02}"/>
              </a:ext>
            </a:extLst>
          </p:cNvPr>
          <p:cNvSpPr>
            <a:spLocks noGrp="1"/>
          </p:cNvSpPr>
          <p:nvPr>
            <p:ph type="title"/>
          </p:nvPr>
        </p:nvSpPr>
        <p:spPr/>
        <p:txBody>
          <a:bodyPr/>
          <a:lstStyle/>
          <a:p>
            <a:r>
              <a:rPr lang="en-US" dirty="0"/>
              <a:t>Appeals </a:t>
            </a:r>
          </a:p>
        </p:txBody>
      </p:sp>
      <p:sp>
        <p:nvSpPr>
          <p:cNvPr id="3" name="Content Placeholder 2">
            <a:extLst>
              <a:ext uri="{FF2B5EF4-FFF2-40B4-BE49-F238E27FC236}">
                <a16:creationId xmlns:a16="http://schemas.microsoft.com/office/drawing/2014/main" id="{AD96DD02-CB37-4694-98CD-D1D99F8F683F}"/>
              </a:ext>
            </a:extLst>
          </p:cNvPr>
          <p:cNvSpPr>
            <a:spLocks noGrp="1"/>
          </p:cNvSpPr>
          <p:nvPr>
            <p:ph idx="1"/>
          </p:nvPr>
        </p:nvSpPr>
        <p:spPr>
          <a:xfrm>
            <a:off x="4480719" y="1470818"/>
            <a:ext cx="7530227" cy="4525963"/>
          </a:xfrm>
        </p:spPr>
        <p:txBody>
          <a:bodyPr>
            <a:normAutofit/>
          </a:bodyPr>
          <a:lstStyle/>
          <a:p>
            <a:r>
              <a:rPr lang="en-US" sz="2000" dirty="0"/>
              <a:t>If an appeal is filed, the Title IX coordinator will:</a:t>
            </a:r>
          </a:p>
          <a:p>
            <a:pPr lvl="1">
              <a:buFont typeface="Arial" panose="020B0604020202020204" pitchFamily="34" charset="0"/>
              <a:buChar char="•"/>
            </a:pPr>
            <a:r>
              <a:rPr lang="en-US" sz="2000" dirty="0"/>
              <a:t>Assign the appeal to an appellate decision-maker who is not the same person as the initial decision-maker, the investigator or the Title IX coordinator.</a:t>
            </a:r>
          </a:p>
          <a:p>
            <a:pPr lvl="1">
              <a:buFont typeface="Arial" panose="020B0604020202020204" pitchFamily="34" charset="0"/>
              <a:buChar char="•"/>
            </a:pPr>
            <a:r>
              <a:rPr lang="en-US" sz="2000" dirty="0"/>
              <a:t>Notify other parties in writing.</a:t>
            </a:r>
          </a:p>
          <a:p>
            <a:pPr lvl="1">
              <a:buFont typeface="Arial" panose="020B0604020202020204" pitchFamily="34" charset="0"/>
              <a:buChar char="•"/>
            </a:pPr>
            <a:r>
              <a:rPr lang="en-US" sz="2000" dirty="0"/>
              <a:t>Implement the appeals process equally to all parties.</a:t>
            </a:r>
          </a:p>
          <a:p>
            <a:pPr lvl="1">
              <a:buFont typeface="Arial" panose="020B0604020202020204" pitchFamily="34" charset="0"/>
              <a:buChar char="•"/>
            </a:pPr>
            <a:r>
              <a:rPr lang="en-US" sz="2000" dirty="0"/>
              <a:t>Give all parties the opportunity to submit a written statement in support of or challenging the outcome within </a:t>
            </a:r>
            <a:r>
              <a:rPr lang="en-US" sz="2000" u="sng" dirty="0"/>
              <a:t>          </a:t>
            </a:r>
            <a:r>
              <a:rPr lang="en-US" sz="2000" dirty="0"/>
              <a:t> [recommended: five] business days of receiving the notice of appeal.</a:t>
            </a:r>
          </a:p>
          <a:p>
            <a:r>
              <a:rPr lang="en-US" sz="2000" dirty="0"/>
              <a:t>Written statements and other written documents pertaining to the appeal will be shared with all parties.</a:t>
            </a:r>
          </a:p>
          <a:p>
            <a:endParaRPr lang="en-US" sz="2000" dirty="0"/>
          </a:p>
        </p:txBody>
      </p:sp>
      <p:pic>
        <p:nvPicPr>
          <p:cNvPr id="21506" name="Picture 2" descr="Appeal Process | Office of the University Ombuds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182879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4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lstStyle/>
          <a:p>
            <a:r>
              <a:rPr lang="en-US" i="1" dirty="0"/>
              <a:t>Actual Knowledge </a:t>
            </a:r>
            <a:r>
              <a:rPr lang="en-US" dirty="0"/>
              <a:t>– Notice of sexual harassment under Title IX or notice of allegations of sexual harassment under Title IX to the district's Title IX coordinator or to any district official who has the authority to institute corrective measures on behalf of the district or to any employee of the district, except where the only district official or employee with actual knowledge is also the respondent.</a:t>
            </a:r>
          </a:p>
          <a:p>
            <a:endParaRPr lang="en-US" dirty="0"/>
          </a:p>
        </p:txBody>
      </p:sp>
    </p:spTree>
    <p:extLst>
      <p:ext uri="{BB962C8B-B14F-4D97-AF65-F5344CB8AC3E}">
        <p14:creationId xmlns:p14="http://schemas.microsoft.com/office/powerpoint/2010/main" val="54505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BA68-2FC5-4FAD-8242-A11B7A70492A}"/>
              </a:ext>
            </a:extLst>
          </p:cNvPr>
          <p:cNvSpPr>
            <a:spLocks noGrp="1"/>
          </p:cNvSpPr>
          <p:nvPr>
            <p:ph type="title"/>
          </p:nvPr>
        </p:nvSpPr>
        <p:spPr/>
        <p:txBody>
          <a:bodyPr/>
          <a:lstStyle/>
          <a:p>
            <a:r>
              <a:rPr lang="en-US" dirty="0"/>
              <a:t>Appeals</a:t>
            </a:r>
          </a:p>
        </p:txBody>
      </p:sp>
      <p:sp>
        <p:nvSpPr>
          <p:cNvPr id="3" name="Content Placeholder 2">
            <a:extLst>
              <a:ext uri="{FF2B5EF4-FFF2-40B4-BE49-F238E27FC236}">
                <a16:creationId xmlns:a16="http://schemas.microsoft.com/office/drawing/2014/main" id="{A24B202D-BA6C-48FF-B320-453A03BC6CF1}"/>
              </a:ext>
            </a:extLst>
          </p:cNvPr>
          <p:cNvSpPr>
            <a:spLocks noGrp="1"/>
          </p:cNvSpPr>
          <p:nvPr>
            <p:ph idx="1"/>
          </p:nvPr>
        </p:nvSpPr>
        <p:spPr>
          <a:xfrm>
            <a:off x="608092" y="1600201"/>
            <a:ext cx="7225427" cy="4525963"/>
          </a:xfrm>
        </p:spPr>
        <p:txBody>
          <a:bodyPr>
            <a:normAutofit fontScale="92500" lnSpcReduction="10000"/>
          </a:bodyPr>
          <a:lstStyle/>
          <a:p>
            <a:r>
              <a:rPr lang="en-US" sz="2400" dirty="0"/>
              <a:t>The appellate decision-maker will review the findings of the initial decision-maker and review the written statements filed by the parties supporting or opposing the appeal.   </a:t>
            </a:r>
          </a:p>
          <a:p>
            <a:r>
              <a:rPr lang="en-US" sz="2400" dirty="0"/>
              <a:t>Within _</a:t>
            </a:r>
            <a:r>
              <a:rPr lang="en-US" sz="2400" u="sng" dirty="0"/>
              <a:t> 	</a:t>
            </a:r>
            <a:r>
              <a:rPr lang="en-US" sz="2400" dirty="0"/>
              <a:t> [recommended: ten] business days of the close of the period for parties to file their written statements supporting or opposing the appeal, the appellate decision-maker will issue a written decision describing the result of the appeal and the rationale for the result to all parties simultaneously. </a:t>
            </a:r>
          </a:p>
          <a:p>
            <a:r>
              <a:rPr lang="en-US" sz="2400" dirty="0"/>
              <a:t>The appellate decision-maker may refer an appealed issue back to a prior point in the grievance process for correction.</a:t>
            </a:r>
          </a:p>
          <a:p>
            <a:endParaRPr lang="en-US" sz="2400" dirty="0"/>
          </a:p>
        </p:txBody>
      </p:sp>
      <p:pic>
        <p:nvPicPr>
          <p:cNvPr id="22530" name="Picture 2" descr="Investigate Icon Royalty Free Vector Image - Vecto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756"/>
          <a:stretch/>
        </p:blipFill>
        <p:spPr bwMode="auto">
          <a:xfrm>
            <a:off x="8162923" y="2057401"/>
            <a:ext cx="339587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32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175419" y="1676400"/>
            <a:ext cx="11811000" cy="4525963"/>
          </a:xfrm>
        </p:spPr>
        <p:txBody>
          <a:bodyPr>
            <a:noAutofit/>
          </a:bodyPr>
          <a:lstStyle/>
          <a:p>
            <a:r>
              <a:rPr lang="en-US" sz="2000" dirty="0"/>
              <a:t>After a formal complaint has been filed and at any time prior to reaching a determination of responsibility, the district may facilitate an informal resolution process, such as mediation, that does not involve a full investigation and adjudication. If a party requests the use of an informal resolution process, the district will provide the parties a written notice that:</a:t>
            </a:r>
          </a:p>
          <a:p>
            <a:pPr lvl="1">
              <a:buFont typeface="Arial" panose="020B0604020202020204" pitchFamily="34" charset="0"/>
              <a:buChar char="•"/>
            </a:pPr>
            <a:r>
              <a:rPr lang="en-US" sz="2000" dirty="0"/>
              <a:t>Discloses the allegations and the requirements of the informal resolution process, including the circumstances under which it precludes the parties from resuming a formal complaint arising from the same allegations; </a:t>
            </a:r>
          </a:p>
          <a:p>
            <a:pPr lvl="1">
              <a:buFont typeface="Arial" panose="020B0604020202020204" pitchFamily="34" charset="0"/>
              <a:buChar char="•"/>
            </a:pPr>
            <a:r>
              <a:rPr lang="en-US" sz="2000" dirty="0"/>
              <a:t>Discloses that at any time prior to agreeing to a resolution, any party has the right to withdraw from the informal resolution process and resume the grievance process with respect to the formal complaint; </a:t>
            </a:r>
          </a:p>
          <a:p>
            <a:pPr lvl="1">
              <a:buFont typeface="Arial" panose="020B0604020202020204" pitchFamily="34" charset="0"/>
              <a:buChar char="•"/>
            </a:pPr>
            <a:r>
              <a:rPr lang="en-US" sz="2000" dirty="0"/>
              <a:t>Discloses any consequences resulting from participating in the informal resolution process, including  the  records  that,  with  voluntary written  consent  from  the  parties,  will  be maintained or could be shared; and </a:t>
            </a:r>
          </a:p>
          <a:p>
            <a:pPr lvl="1">
              <a:buFont typeface="Arial" panose="020B0604020202020204" pitchFamily="34" charset="0"/>
              <a:buChar char="•"/>
            </a:pPr>
            <a:r>
              <a:rPr lang="en-US" sz="2000" dirty="0"/>
              <a:t>Obtains the parties' voluntary, written consent to the informal resolution process.</a:t>
            </a:r>
          </a:p>
          <a:p>
            <a:endParaRPr lang="en-US" sz="2000" dirty="0"/>
          </a:p>
        </p:txBody>
      </p:sp>
    </p:spTree>
    <p:extLst>
      <p:ext uri="{BB962C8B-B14F-4D97-AF65-F5344CB8AC3E}">
        <p14:creationId xmlns:p14="http://schemas.microsoft.com/office/powerpoint/2010/main" val="260500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E57B-7ACB-40F9-9F40-BB8C133BD9AB}"/>
              </a:ext>
            </a:extLst>
          </p:cNvPr>
          <p:cNvSpPr>
            <a:spLocks noGrp="1"/>
          </p:cNvSpPr>
          <p:nvPr>
            <p:ph type="title"/>
          </p:nvPr>
        </p:nvSpPr>
        <p:spPr>
          <a:xfrm>
            <a:off x="608092" y="274638"/>
            <a:ext cx="10945654" cy="1706562"/>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id="{D28328F9-A474-4F90-867A-252B4BEE2438}"/>
              </a:ext>
            </a:extLst>
          </p:cNvPr>
          <p:cNvSpPr>
            <a:spLocks noGrp="1"/>
          </p:cNvSpPr>
          <p:nvPr>
            <p:ph idx="1"/>
          </p:nvPr>
        </p:nvSpPr>
        <p:spPr>
          <a:xfrm>
            <a:off x="3947318" y="2057400"/>
            <a:ext cx="7606427" cy="4068764"/>
          </a:xfrm>
        </p:spPr>
        <p:txBody>
          <a:bodyPr>
            <a:normAutofit/>
          </a:bodyPr>
          <a:lstStyle/>
          <a:p>
            <a:r>
              <a:rPr lang="en-US" sz="2400" dirty="0"/>
              <a:t>The informal resolution process may not be used to resolve allegations that an employee sexually harassed a student.</a:t>
            </a:r>
          </a:p>
          <a:p>
            <a:r>
              <a:rPr lang="en-US" sz="2400" dirty="0"/>
              <a:t>If  the  informal  resolution  process  does  not  resolve  the  formal  complaint  within  </a:t>
            </a:r>
            <a:r>
              <a:rPr lang="en-US" sz="2400" u="sng" dirty="0"/>
              <a:t> 	</a:t>
            </a:r>
            <a:r>
              <a:rPr lang="en-US" sz="2400" dirty="0"/>
              <a:t> [recommended: 30] business days after both parties consented to use the process, the Title IX coordinator will resume the grievance process unless both parties again consent to continue using the informal resolution process.</a:t>
            </a:r>
          </a:p>
          <a:p>
            <a:endParaRPr lang="en-US" sz="2400" dirty="0"/>
          </a:p>
        </p:txBody>
      </p:sp>
      <p:pic>
        <p:nvPicPr>
          <p:cNvPr id="23554" name="Picture 2" descr="Calendar and red pushpin on 14 February. Valentine's day concept — Stock  Photo © tatsianama #402204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19" y="2438400"/>
            <a:ext cx="3419400" cy="227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67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304800"/>
            <a:ext cx="10945654" cy="1524000"/>
          </a:xfrm>
        </p:spPr>
        <p:txBody>
          <a:bodyPr>
            <a:normAutofit/>
          </a:bodyPr>
          <a:lstStyle/>
          <a:p>
            <a:r>
              <a:rPr lang="en-US" dirty="0"/>
              <a:t>Training for Title IX Coordinators, Investigators, Decision-Makers</a:t>
            </a:r>
          </a:p>
        </p:txBody>
      </p:sp>
      <p:sp>
        <p:nvSpPr>
          <p:cNvPr id="4" name="Content Placeholder 2">
            <a:extLst>
              <a:ext uri="{FF2B5EF4-FFF2-40B4-BE49-F238E27FC236}">
                <a16:creationId xmlns:a16="http://schemas.microsoft.com/office/drawing/2014/main" id="{2B52D59F-976F-4530-83B6-B4738E54A943}"/>
              </a:ext>
            </a:extLst>
          </p:cNvPr>
          <p:cNvSpPr txBox="1">
            <a:spLocks/>
          </p:cNvSpPr>
          <p:nvPr/>
        </p:nvSpPr>
        <p:spPr>
          <a:xfrm>
            <a:off x="602155" y="1981200"/>
            <a:ext cx="6972300" cy="444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These individuals </a:t>
            </a:r>
            <a:r>
              <a:rPr lang="en-US" sz="2400" u="sng" dirty="0"/>
              <a:t>must</a:t>
            </a:r>
            <a:r>
              <a:rPr lang="en-US" sz="2400" dirty="0"/>
              <a:t> receive training on:</a:t>
            </a:r>
          </a:p>
          <a:p>
            <a:pPr lvl="1">
              <a:buFont typeface="Arial" panose="020B0604020202020204" pitchFamily="34" charset="0"/>
              <a:buChar char="•"/>
            </a:pPr>
            <a:r>
              <a:rPr lang="en-US" sz="2400" dirty="0"/>
              <a:t>Definition of sexual harassment (previously covered)</a:t>
            </a:r>
          </a:p>
          <a:p>
            <a:pPr lvl="1">
              <a:buFont typeface="Arial" panose="020B0604020202020204" pitchFamily="34" charset="0"/>
              <a:buChar char="•"/>
            </a:pPr>
            <a:r>
              <a:rPr lang="en-US" sz="2400" dirty="0"/>
              <a:t>The scope of the District’s education program or activity</a:t>
            </a:r>
          </a:p>
          <a:p>
            <a:pPr lvl="1">
              <a:buFont typeface="Arial" panose="020B0604020202020204" pitchFamily="34" charset="0"/>
              <a:buChar char="•"/>
            </a:pPr>
            <a:r>
              <a:rPr lang="en-US" sz="2400" dirty="0"/>
              <a:t>How to conduct an investigation and grievance process (previously covered)</a:t>
            </a:r>
          </a:p>
          <a:p>
            <a:pPr lvl="1">
              <a:buFont typeface="Arial" panose="020B0604020202020204" pitchFamily="34" charset="0"/>
              <a:buChar char="•"/>
            </a:pPr>
            <a:r>
              <a:rPr lang="en-US" sz="2400" dirty="0"/>
              <a:t>How to serve impartially (avoiding prejudgment of the facts, conflicts of interest, bias)</a:t>
            </a:r>
          </a:p>
        </p:txBody>
      </p:sp>
      <p:pic>
        <p:nvPicPr>
          <p:cNvPr id="18434" name="Picture 2" descr="Software Testing + Automation Training Resources | Tricentis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319" y="2514600"/>
            <a:ext cx="4572000" cy="336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33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175419" y="1676400"/>
            <a:ext cx="11772900" cy="4525963"/>
          </a:xfrm>
        </p:spPr>
        <p:txBody>
          <a:bodyPr>
            <a:noAutofit/>
          </a:bodyPr>
          <a:lstStyle/>
          <a:p>
            <a:r>
              <a:rPr lang="en-US" sz="2400" dirty="0"/>
              <a:t>Investigators must receive additional training on issues of relevance to create an investigative report that fairly summarizes relevant evidence. </a:t>
            </a:r>
          </a:p>
        </p:txBody>
      </p:sp>
      <p:pic>
        <p:nvPicPr>
          <p:cNvPr id="19458" name="Picture 2" descr="Talks – Hirsch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319" y="2971800"/>
            <a:ext cx="6806787" cy="244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54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Decision-Makers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5090319" y="1828800"/>
            <a:ext cx="6896100" cy="4525963"/>
          </a:xfrm>
        </p:spPr>
        <p:txBody>
          <a:bodyPr>
            <a:noAutofit/>
          </a:bodyPr>
          <a:lstStyle/>
          <a:p>
            <a:r>
              <a:rPr lang="en-US" sz="2400" dirty="0"/>
              <a:t>Decision-Makers must receive additional training on issues of relevance of questions and evidence, including sexual predisposition and prior behavior not relevant</a:t>
            </a:r>
          </a:p>
        </p:txBody>
      </p:sp>
      <p:pic>
        <p:nvPicPr>
          <p:cNvPr id="20482" name="Picture 2" descr="icon-maintenance-training-300x300 | What After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46" y="18288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069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Scope of the District’s Program or Activity </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95400"/>
            <a:ext cx="11506200" cy="5410199"/>
          </a:xfrm>
        </p:spPr>
        <p:txBody>
          <a:bodyPr>
            <a:normAutofit/>
          </a:bodyPr>
          <a:lstStyle/>
          <a:p>
            <a:r>
              <a:rPr lang="en-US" sz="2200" dirty="0"/>
              <a:t>“Education program or activity” includes locations, events, or circumstances over which the District exercised substantial control over both the Respondent and the context in which the sexual harassment occurs. </a:t>
            </a:r>
          </a:p>
          <a:p>
            <a:r>
              <a:rPr lang="en-US" sz="2200" dirty="0"/>
              <a:t>Title IX obligations extend to sexual harassment incidents that occur off campus if either of these conditions are met: </a:t>
            </a:r>
          </a:p>
          <a:p>
            <a:pPr lvl="1">
              <a:buFont typeface="Arial" panose="020B0604020202020204" pitchFamily="34" charset="0"/>
              <a:buChar char="•"/>
            </a:pPr>
            <a:r>
              <a:rPr lang="en-US" sz="2200" dirty="0"/>
              <a:t>If the </a:t>
            </a:r>
            <a:r>
              <a:rPr lang="en-US" sz="2200" dirty="0" err="1"/>
              <a:t>offcampus</a:t>
            </a:r>
            <a:r>
              <a:rPr lang="en-US" sz="2200" dirty="0"/>
              <a:t> incident occurs as part of the recipient’s ‘‘operations’’ pursuant to 20 U.S.C. 1687 and 34 CFR 106.2(h), which is all of the operations of a local education agency, or </a:t>
            </a:r>
          </a:p>
          <a:p>
            <a:pPr lvl="1">
              <a:buFont typeface="Arial" panose="020B0604020202020204" pitchFamily="34" charset="0"/>
              <a:buChar char="•"/>
            </a:pPr>
            <a:r>
              <a:rPr lang="en-US" sz="2200" dirty="0"/>
              <a:t>If the recipient exercised substantial control over the respondent and the context of alleged sexual harassment that occurred off campus pursuant to § 106.44(a)</a:t>
            </a:r>
          </a:p>
          <a:p>
            <a:r>
              <a:rPr lang="en-US" sz="2200" dirty="0"/>
              <a:t>Considered whether sexual harassment occurred in a district’s education program or activity by examining factors such as whether the recipient funded, promoted, or sponsored the event or circumstance where the alleged harassment occurred.</a:t>
            </a:r>
          </a:p>
        </p:txBody>
      </p:sp>
    </p:spTree>
    <p:extLst>
      <p:ext uri="{BB962C8B-B14F-4D97-AF65-F5344CB8AC3E}">
        <p14:creationId xmlns:p14="http://schemas.microsoft.com/office/powerpoint/2010/main" val="1828824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20" y="1828800"/>
            <a:ext cx="11582400" cy="4571999"/>
          </a:xfrm>
        </p:spPr>
        <p:txBody>
          <a:bodyPr>
            <a:normAutofit fontScale="70000" lnSpcReduction="20000"/>
          </a:bodyPr>
          <a:lstStyle/>
          <a:p>
            <a:r>
              <a:rPr lang="en-US" dirty="0"/>
              <a:t>Prejudgment generally is to judge before a full and sufficient investigation. </a:t>
            </a:r>
          </a:p>
          <a:p>
            <a:r>
              <a:rPr lang="en-US" dirty="0"/>
              <a:t>Do not make assumptions or judgments about the parties.</a:t>
            </a:r>
          </a:p>
          <a:p>
            <a:pPr lvl="1">
              <a:buFont typeface="Arial" panose="020B0604020202020204" pitchFamily="34" charset="0"/>
              <a:buChar char="•"/>
            </a:pPr>
            <a:r>
              <a:rPr lang="en-US" dirty="0"/>
              <a:t>Hear all of the facts from the parties and witnesses.</a:t>
            </a:r>
          </a:p>
          <a:p>
            <a:r>
              <a:rPr lang="en-US" dirty="0"/>
              <a:t>Findings of facts and decisions are to made on the basis of individualized facts and not on stereotypical notions of what ‘‘men’’ or ‘‘women’’ do or do not do.</a:t>
            </a:r>
          </a:p>
          <a:p>
            <a:r>
              <a:rPr lang="en-US" dirty="0"/>
              <a:t>Do not make assumptions about situations of sexual assault.</a:t>
            </a:r>
          </a:p>
          <a:p>
            <a:pPr lvl="1">
              <a:buFont typeface="Arial" panose="020B0604020202020204" pitchFamily="34" charset="0"/>
              <a:buChar char="•"/>
            </a:pPr>
            <a:r>
              <a:rPr lang="en-US" dirty="0"/>
              <a:t>Complainant cried so she’s telling the truth.</a:t>
            </a:r>
          </a:p>
          <a:p>
            <a:pPr lvl="1">
              <a:buFont typeface="Arial" panose="020B0604020202020204" pitchFamily="34" charset="0"/>
              <a:buChar char="•"/>
            </a:pPr>
            <a:r>
              <a:rPr lang="en-US" dirty="0"/>
              <a:t>Complainant was drinking so she can’t remember. </a:t>
            </a:r>
          </a:p>
          <a:p>
            <a:pPr lvl="1">
              <a:buFont typeface="Arial" panose="020B0604020202020204" pitchFamily="34" charset="0"/>
              <a:buChar char="•"/>
            </a:pPr>
            <a:r>
              <a:rPr lang="en-US" dirty="0"/>
              <a:t>Men are aggressive and likely to sexually assault.</a:t>
            </a:r>
          </a:p>
          <a:p>
            <a:pPr lvl="1">
              <a:buFont typeface="Arial" panose="020B0604020202020204" pitchFamily="34" charset="0"/>
              <a:buChar char="•"/>
            </a:pPr>
            <a:r>
              <a:rPr lang="en-US" dirty="0"/>
              <a:t>Men cannot be sexually assaulted.</a:t>
            </a:r>
          </a:p>
          <a:p>
            <a:pPr lvl="1">
              <a:buFont typeface="Arial" panose="020B0604020202020204" pitchFamily="34" charset="0"/>
              <a:buChar char="•"/>
            </a:pPr>
            <a:r>
              <a:rPr lang="en-US" dirty="0"/>
              <a:t>Women have regrets and lie about sexual assault. </a:t>
            </a:r>
          </a:p>
          <a:p>
            <a:pPr lvl="1">
              <a:buFont typeface="Arial" panose="020B0604020202020204" pitchFamily="34" charset="0"/>
              <a:buChar char="•"/>
            </a:pPr>
            <a:r>
              <a:rPr lang="en-US" dirty="0"/>
              <a:t>Respondent has been sexually active with Complainant before so he couldn’t have sexually assaulted Complainant.</a:t>
            </a:r>
          </a:p>
          <a:p>
            <a:r>
              <a:rPr lang="en-US" dirty="0"/>
              <a:t>Keep an open mind and seek additional information if you jump to conclusions.</a:t>
            </a:r>
          </a:p>
          <a:p>
            <a:r>
              <a:rPr lang="en-US" dirty="0"/>
              <a:t>Communicate facts in the investigation report, not conclusions.</a:t>
            </a:r>
          </a:p>
          <a:p>
            <a:pPr marL="0" indent="0">
              <a:buNone/>
            </a:pPr>
            <a:endParaRPr lang="en-US" dirty="0"/>
          </a:p>
        </p:txBody>
      </p:sp>
      <p:sp>
        <p:nvSpPr>
          <p:cNvPr id="5" name="Title 4"/>
          <p:cNvSpPr>
            <a:spLocks noGrp="1"/>
          </p:cNvSpPr>
          <p:nvPr>
            <p:ph type="title"/>
          </p:nvPr>
        </p:nvSpPr>
        <p:spPr>
          <a:xfrm>
            <a:off x="608092" y="274638"/>
            <a:ext cx="10945654" cy="1401762"/>
          </a:xfrm>
        </p:spPr>
        <p:txBody>
          <a:bodyPr>
            <a:normAutofit/>
          </a:bodyPr>
          <a:lstStyle/>
          <a:p>
            <a:r>
              <a:rPr lang="en-US" dirty="0">
                <a:ea typeface="Times New Roman" panose="02020603050405020304" pitchFamily="18" charset="0"/>
                <a:cs typeface="Symbol" panose="05050102010706020507" pitchFamily="18" charset="2"/>
              </a:rPr>
              <a:t>How to Serve Impartially – </a:t>
            </a:r>
            <a:br>
              <a:rPr lang="en-US" dirty="0">
                <a:ea typeface="Times New Roman" panose="02020603050405020304" pitchFamily="18" charset="0"/>
                <a:cs typeface="Symbol" panose="05050102010706020507" pitchFamily="18" charset="2"/>
              </a:rPr>
            </a:br>
            <a:r>
              <a:rPr lang="en-US" dirty="0">
                <a:ea typeface="Times New Roman" panose="02020603050405020304" pitchFamily="18" charset="0"/>
                <a:cs typeface="Symbol" panose="05050102010706020507" pitchFamily="18" charset="2"/>
              </a:rPr>
              <a:t>Avoiding Prejudgment of the Facts </a:t>
            </a:r>
            <a:endParaRPr lang="en-US" dirty="0"/>
          </a:p>
        </p:txBody>
      </p:sp>
    </p:spTree>
    <p:extLst>
      <p:ext uri="{BB962C8B-B14F-4D97-AF65-F5344CB8AC3E}">
        <p14:creationId xmlns:p14="http://schemas.microsoft.com/office/powerpoint/2010/main" val="2150420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417637"/>
            <a:ext cx="11430000" cy="4708527"/>
          </a:xfrm>
        </p:spPr>
        <p:txBody>
          <a:bodyPr>
            <a:normAutofit fontScale="85000" lnSpcReduction="20000"/>
          </a:bodyPr>
          <a:lstStyle/>
          <a:p>
            <a:r>
              <a:rPr lang="en-US" dirty="0"/>
              <a:t>Bias generally is an inclination of temperament or outlook. Bias is based on stereotypes and not facts.</a:t>
            </a:r>
          </a:p>
          <a:p>
            <a:pPr lvl="1">
              <a:buFont typeface="Arial" panose="020B0604020202020204" pitchFamily="34" charset="0"/>
              <a:buChar char="•"/>
            </a:pPr>
            <a:r>
              <a:rPr lang="en-US" dirty="0"/>
              <a:t>Facts, credibility determinations, and decisions cannot be based on an individual’s sex, race, ethnicity, sexual orientation, gender identity, disability or immigration status, financial ability, or other characteristic.</a:t>
            </a:r>
          </a:p>
          <a:p>
            <a:pPr lvl="1">
              <a:buFont typeface="Arial" panose="020B0604020202020204" pitchFamily="34" charset="0"/>
              <a:buChar char="•"/>
            </a:pPr>
            <a:r>
              <a:rPr lang="en-US" dirty="0"/>
              <a:t>Implicit bias are attitudes or stereotypes that affect our understanding, actions, and decisions in an unconscious manner.</a:t>
            </a:r>
          </a:p>
          <a:p>
            <a:pPr lvl="2"/>
            <a:r>
              <a:rPr lang="en-US" dirty="0"/>
              <a:t>Everyone has them even if they don’t align with declared beliefs.</a:t>
            </a:r>
          </a:p>
          <a:p>
            <a:pPr lvl="2"/>
            <a:r>
              <a:rPr lang="en-US" dirty="0"/>
              <a:t>Question your thinking throughout this process. Most evidence will be circumstantial rather than direct.</a:t>
            </a:r>
          </a:p>
          <a:p>
            <a:r>
              <a:rPr lang="en-US" dirty="0"/>
              <a:t>Be aware how comments you’ve made can be used to claim prejudgment and bias.</a:t>
            </a:r>
          </a:p>
          <a:p>
            <a:pPr lvl="1">
              <a:buFont typeface="Arial" panose="020B0604020202020204" pitchFamily="34" charset="0"/>
              <a:buChar char="•"/>
            </a:pPr>
            <a:r>
              <a:rPr lang="en-US" dirty="0"/>
              <a:t>“My daughter would not go out of the house looking like that. Females who dress like that are just asking for it.”</a:t>
            </a:r>
          </a:p>
          <a:p>
            <a:pPr marL="0" indent="0">
              <a:buNone/>
            </a:pPr>
            <a:endParaRPr lang="en-US" dirty="0"/>
          </a:p>
        </p:txBody>
      </p:sp>
      <p:sp>
        <p:nvSpPr>
          <p:cNvPr id="4" name="Title 3"/>
          <p:cNvSpPr>
            <a:spLocks noGrp="1"/>
          </p:cNvSpPr>
          <p:nvPr>
            <p:ph type="title"/>
          </p:nvPr>
        </p:nvSpPr>
        <p:spPr/>
        <p:txBody>
          <a:bodyPr/>
          <a:lstStyle/>
          <a:p>
            <a:r>
              <a:rPr lang="en-US" dirty="0">
                <a:ea typeface="Times New Roman" panose="02020603050405020304" pitchFamily="18" charset="0"/>
                <a:cs typeface="Symbol" panose="05050102010706020507" pitchFamily="18" charset="2"/>
              </a:rPr>
              <a:t>How to Serve Impartially - Avoiding Bias</a:t>
            </a:r>
            <a:endParaRPr lang="en-US" dirty="0"/>
          </a:p>
        </p:txBody>
      </p:sp>
    </p:spTree>
    <p:extLst>
      <p:ext uri="{BB962C8B-B14F-4D97-AF65-F5344CB8AC3E}">
        <p14:creationId xmlns:p14="http://schemas.microsoft.com/office/powerpoint/2010/main" val="2456022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1477963"/>
          </a:xfrm>
        </p:spPr>
        <p:txBody>
          <a:bodyPr>
            <a:normAutofit/>
          </a:bodyPr>
          <a:lstStyle/>
          <a:p>
            <a:r>
              <a:rPr lang="en-US" sz="4000" dirty="0">
                <a:solidFill>
                  <a:srgbClr val="1547A2"/>
                </a:solidFill>
                <a:effectLst/>
                <a:ea typeface="Times New Roman" panose="02020603050405020304" pitchFamily="18" charset="0"/>
                <a:cs typeface="Symbol" panose="05050102010706020507" pitchFamily="18" charset="2"/>
              </a:rPr>
              <a:t>How to Serve Impartially – </a:t>
            </a:r>
            <a:br>
              <a:rPr lang="en-US" sz="4000" dirty="0">
                <a:solidFill>
                  <a:srgbClr val="1547A2"/>
                </a:solidFill>
                <a:effectLst/>
                <a:ea typeface="Times New Roman" panose="02020603050405020304" pitchFamily="18" charset="0"/>
                <a:cs typeface="Symbol" panose="05050102010706020507" pitchFamily="18" charset="2"/>
              </a:rPr>
            </a:br>
            <a:r>
              <a:rPr lang="en-US" sz="4000" dirty="0">
                <a:solidFill>
                  <a:srgbClr val="1547A2"/>
                </a:solidFill>
                <a:effectLst/>
                <a:ea typeface="Times New Roman" panose="02020603050405020304" pitchFamily="18" charset="0"/>
                <a:cs typeface="Symbol" panose="05050102010706020507" pitchFamily="18" charset="2"/>
              </a:rPr>
              <a:t>Avoiding </a:t>
            </a:r>
            <a:r>
              <a:rPr lang="en-US" dirty="0">
                <a:ea typeface="Times New Roman" panose="02020603050405020304" pitchFamily="18" charset="0"/>
                <a:cs typeface="Symbol" panose="05050102010706020507" pitchFamily="18" charset="2"/>
              </a:rPr>
              <a:t>C</a:t>
            </a:r>
            <a:r>
              <a:rPr lang="en-US" sz="4000" dirty="0">
                <a:solidFill>
                  <a:srgbClr val="1547A2"/>
                </a:solidFill>
                <a:effectLst/>
                <a:ea typeface="Times New Roman" panose="02020603050405020304" pitchFamily="18" charset="0"/>
                <a:cs typeface="Symbol" panose="05050102010706020507" pitchFamily="18" charset="2"/>
              </a:rPr>
              <a:t>onflict of Interest</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905000"/>
            <a:ext cx="11187827" cy="4221164"/>
          </a:xfrm>
        </p:spPr>
        <p:txBody>
          <a:bodyPr>
            <a:normAutofit lnSpcReduction="10000"/>
          </a:bodyPr>
          <a:lstStyle/>
          <a:p>
            <a:r>
              <a:rPr lang="en-US" sz="2400" dirty="0"/>
              <a:t>Conflict of interest generally is a real or seeming incompatibility between one’s private interests and one’s public or fiduciary duties and the private interests compromise one’s judgment and decisions.</a:t>
            </a:r>
          </a:p>
          <a:p>
            <a:pPr lvl="1">
              <a:buFont typeface="Arial" panose="020B0604020202020204" pitchFamily="34" charset="0"/>
              <a:buChar char="•"/>
            </a:pPr>
            <a:r>
              <a:rPr lang="en-US" sz="2400" dirty="0"/>
              <a:t>Can arise from family relationships, friendships, colleague relationships, romantic relationships, financial investments, etc.</a:t>
            </a:r>
          </a:p>
          <a:p>
            <a:pPr lvl="1">
              <a:buFont typeface="Arial" panose="020B0604020202020204" pitchFamily="34" charset="0"/>
              <a:buChar char="•"/>
            </a:pPr>
            <a:r>
              <a:rPr lang="en-US" sz="2400" dirty="0"/>
              <a:t>Keep this in mind when assigning individuals to the roles of investigator, decision-maker, appeal decision-maker, especially in smaller districts.</a:t>
            </a:r>
          </a:p>
          <a:p>
            <a:pPr lvl="2"/>
            <a:r>
              <a:rPr lang="en-US" sz="2400" dirty="0"/>
              <a:t>Also be aware of perceived or potential conflicts of interest, and determine if the process should proceed with them in a particular role. </a:t>
            </a:r>
          </a:p>
          <a:p>
            <a:pPr lvl="1">
              <a:buFont typeface="Arial" panose="020B0604020202020204" pitchFamily="34" charset="0"/>
              <a:buChar char="•"/>
            </a:pPr>
            <a:r>
              <a:rPr lang="en-US" sz="2400" dirty="0"/>
              <a:t>Bottom line - must be able to serve impartially. </a:t>
            </a:r>
          </a:p>
        </p:txBody>
      </p:sp>
    </p:spTree>
    <p:extLst>
      <p:ext uri="{BB962C8B-B14F-4D97-AF65-F5344CB8AC3E}">
        <p14:creationId xmlns:p14="http://schemas.microsoft.com/office/powerpoint/2010/main" val="423213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lstStyle/>
          <a:p>
            <a:r>
              <a:rPr lang="en-US" i="1" dirty="0"/>
              <a:t>Formal Complaint </a:t>
            </a:r>
            <a:r>
              <a:rPr lang="en-US" dirty="0"/>
              <a:t>– A document or electronic submission filed by the complainant or signed by the Title IX coordinator alleging sexual harassment under Title IX against a respondent and requesting that the district investigate the allegations.   When a complainant files a formal complaint, the document or electronic submission must have the complainant's physical or digital signature or otherwise indicate the complainant's identity.   A formal  complaint may be filed only by a complainant participating in or attempting to participate in the district's education programs or activities.</a:t>
            </a:r>
          </a:p>
          <a:p>
            <a:endParaRPr lang="en-US" dirty="0"/>
          </a:p>
        </p:txBody>
      </p:sp>
    </p:spTree>
    <p:extLst>
      <p:ext uri="{BB962C8B-B14F-4D97-AF65-F5344CB8AC3E}">
        <p14:creationId xmlns:p14="http://schemas.microsoft.com/office/powerpoint/2010/main" val="94748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 and </a:t>
            </a:r>
            <a:br>
              <a:rPr lang="en-US" dirty="0"/>
            </a:br>
            <a:r>
              <a:rPr lang="en-US" dirty="0"/>
              <a:t>Decision-Makers - Relevance</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213519" y="1676400"/>
            <a:ext cx="11658600" cy="4525963"/>
          </a:xfrm>
        </p:spPr>
        <p:txBody>
          <a:bodyPr>
            <a:noAutofit/>
          </a:bodyPr>
          <a:lstStyle/>
          <a:p>
            <a:r>
              <a:rPr lang="en-US" sz="2000" dirty="0"/>
              <a:t>Relevance is generally having a logical connection and </a:t>
            </a:r>
            <a:r>
              <a:rPr lang="en-US" sz="2000" u="sng" dirty="0"/>
              <a:t>tending to prove or disprove a matter in issue</a:t>
            </a:r>
            <a:r>
              <a:rPr lang="en-US" sz="2000" dirty="0"/>
              <a:t> and tending to persuade people of the probability or possibility of some alleged fact.</a:t>
            </a:r>
          </a:p>
          <a:p>
            <a:pPr lvl="1">
              <a:buFont typeface="Arial" panose="020B0604020202020204" pitchFamily="34" charset="0"/>
              <a:buChar char="•"/>
            </a:pPr>
            <a:r>
              <a:rPr lang="en-US" sz="2000" dirty="0"/>
              <a:t>Is the fact or information likely to prove/disprove the allegations? </a:t>
            </a:r>
          </a:p>
          <a:p>
            <a:pPr lvl="2"/>
            <a:r>
              <a:rPr lang="en-US" sz="2000" dirty="0"/>
              <a:t>If it is likely to prove/disprove, even indirectly, it is relevant. </a:t>
            </a:r>
          </a:p>
          <a:p>
            <a:pPr lvl="2"/>
            <a:r>
              <a:rPr lang="en-US" sz="2000" dirty="0"/>
              <a:t>If it is not likely to do so, it is irrelevant. </a:t>
            </a:r>
          </a:p>
          <a:p>
            <a:r>
              <a:rPr lang="en-US" sz="2000" dirty="0"/>
              <a:t>Investigators are to only include relevant evidence in their investigative reports.</a:t>
            </a:r>
          </a:p>
          <a:p>
            <a:r>
              <a:rPr lang="en-US" sz="2000" dirty="0"/>
              <a:t>As previously covered, questions and evidence about the complainant’s sexual predisposition or prior sexual behavior are not relevant unless such questions are offered:</a:t>
            </a:r>
          </a:p>
          <a:p>
            <a:pPr lvl="1">
              <a:buFont typeface="Arial" panose="020B0604020202020204" pitchFamily="34" charset="0"/>
              <a:buChar char="•"/>
            </a:pPr>
            <a:r>
              <a:rPr lang="en-US" sz="2000" dirty="0"/>
              <a:t>To prove that someone other than respondent committed the conduct alleged by the complainant; or</a:t>
            </a:r>
          </a:p>
          <a:p>
            <a:pPr lvl="1">
              <a:buFont typeface="Arial" panose="020B0604020202020204" pitchFamily="34" charset="0"/>
              <a:buChar char="•"/>
            </a:pPr>
            <a:r>
              <a:rPr lang="en-US" sz="2000" dirty="0"/>
              <a:t>If the questions and evidence concern specific incidents of the complainant’s prior sexual behavior with respect to the respondent are offered to prove consent. </a:t>
            </a:r>
          </a:p>
          <a:p>
            <a:pPr marL="0" indent="0">
              <a:buNone/>
            </a:pPr>
            <a:endParaRPr lang="en-US" sz="2000" dirty="0"/>
          </a:p>
        </p:txBody>
      </p:sp>
    </p:spTree>
    <p:extLst>
      <p:ext uri="{BB962C8B-B14F-4D97-AF65-F5344CB8AC3E}">
        <p14:creationId xmlns:p14="http://schemas.microsoft.com/office/powerpoint/2010/main" val="480034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F402-560E-4E04-88FF-E296E833CDAB}"/>
              </a:ext>
            </a:extLst>
          </p:cNvPr>
          <p:cNvSpPr>
            <a:spLocks noGrp="1"/>
          </p:cNvSpPr>
          <p:nvPr>
            <p:ph type="title"/>
          </p:nvPr>
        </p:nvSpPr>
        <p:spPr/>
        <p:txBody>
          <a:bodyPr/>
          <a:lstStyle/>
          <a:p>
            <a:r>
              <a:rPr lang="en-US" dirty="0"/>
              <a:t>Record Retention</a:t>
            </a:r>
          </a:p>
        </p:txBody>
      </p:sp>
      <p:sp>
        <p:nvSpPr>
          <p:cNvPr id="3" name="Content Placeholder 2">
            <a:extLst>
              <a:ext uri="{FF2B5EF4-FFF2-40B4-BE49-F238E27FC236}">
                <a16:creationId xmlns:a16="http://schemas.microsoft.com/office/drawing/2014/main" id="{40D677FB-526C-40E7-95E6-A93B918FB01F}"/>
              </a:ext>
            </a:extLst>
          </p:cNvPr>
          <p:cNvSpPr>
            <a:spLocks noGrp="1"/>
          </p:cNvSpPr>
          <p:nvPr>
            <p:ph idx="1"/>
          </p:nvPr>
        </p:nvSpPr>
        <p:spPr>
          <a:xfrm>
            <a:off x="5242718" y="1600201"/>
            <a:ext cx="6311027" cy="4525963"/>
          </a:xfrm>
        </p:spPr>
        <p:txBody>
          <a:bodyPr>
            <a:normAutofit/>
          </a:bodyPr>
          <a:lstStyle/>
          <a:p>
            <a:r>
              <a:rPr lang="en-US" sz="2400" dirty="0"/>
              <a:t>All records regarding the investigation and determinations regarding responsibility must be maintained for at least 7 years for purposes of Title IX.</a:t>
            </a:r>
          </a:p>
          <a:p>
            <a:r>
              <a:rPr lang="en-US" sz="2400" dirty="0"/>
              <a:t>This could be longer depending on requirements under a retention schedule or as required by FERPA.</a:t>
            </a:r>
          </a:p>
          <a:p>
            <a:r>
              <a:rPr lang="en-US" sz="2400" dirty="0"/>
              <a:t>Make training material available on District website as required by law. </a:t>
            </a:r>
          </a:p>
        </p:txBody>
      </p:sp>
      <p:pic>
        <p:nvPicPr>
          <p:cNvPr id="24578" name="Picture 2" descr="Record Retention Guide - Fresno CPA Accounting Firm: Roland Roos &amp;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07" y="1600201"/>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85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 ACA</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7723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lstStyle/>
          <a:p>
            <a:r>
              <a:rPr lang="en-US" i="1" dirty="0"/>
              <a:t>Informal Resolution Process </a:t>
            </a:r>
            <a:r>
              <a:rPr lang="en-US" dirty="0"/>
              <a:t>– Alternative dispute resolution methods designed to resolve allegations of sexual harassment without completing the formal complaint process. The purpose of the process is to restore or preserve equal access to the district's education programs or activities for all parties. Such a process may be offered by the Title IX coordinator after a formal complaint has been filed and after consultation with the district's attorney as to whether an informal resolution process will be sufficient to meet the district's Title IX obligations.</a:t>
            </a:r>
          </a:p>
          <a:p>
            <a:pPr marL="0" indent="0">
              <a:buNone/>
            </a:pPr>
            <a:endParaRPr lang="en-US" dirty="0"/>
          </a:p>
          <a:p>
            <a:endParaRPr lang="en-US" dirty="0"/>
          </a:p>
        </p:txBody>
      </p:sp>
    </p:spTree>
    <p:extLst>
      <p:ext uri="{BB962C8B-B14F-4D97-AF65-F5344CB8AC3E}">
        <p14:creationId xmlns:p14="http://schemas.microsoft.com/office/powerpoint/2010/main" val="325380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19200"/>
            <a:ext cx="11264027" cy="5410199"/>
          </a:xfrm>
        </p:spPr>
        <p:txBody>
          <a:bodyPr>
            <a:normAutofit/>
          </a:bodyPr>
          <a:lstStyle/>
          <a:p>
            <a:r>
              <a:rPr lang="en-US" sz="2400" i="1" dirty="0"/>
              <a:t>Sexual harassment </a:t>
            </a:r>
            <a:r>
              <a:rPr lang="en-US" sz="2400" dirty="0"/>
              <a:t>under Title IX is conduct on the basis of sex within the scope of the district's education programs or activities that satisfies one or more of the following:</a:t>
            </a:r>
          </a:p>
          <a:p>
            <a:pPr marL="914400" lvl="1" indent="-514350">
              <a:buFont typeface="Arial" panose="020B0604020202020204" pitchFamily="34" charset="0"/>
              <a:buChar char="•"/>
            </a:pPr>
            <a:r>
              <a:rPr lang="en-US" sz="2400" dirty="0"/>
              <a:t>An employee of the district conditioning the provision of an aid, benefit or service of the district on an individual's participation in unwelcome sexual conduct; </a:t>
            </a:r>
          </a:p>
          <a:p>
            <a:pPr marL="914400" lvl="1" indent="-514350">
              <a:buFont typeface="Arial" panose="020B0604020202020204" pitchFamily="34" charset="0"/>
              <a:buChar char="•"/>
            </a:pPr>
            <a:r>
              <a:rPr lang="en-US" sz="2400" dirty="0"/>
              <a:t>Unwelcome conduct determined by a reasonable person to be so severe, pervasive </a:t>
            </a:r>
            <a:r>
              <a:rPr lang="en-US" sz="2400" u="sng" dirty="0"/>
              <a:t>and</a:t>
            </a:r>
            <a:r>
              <a:rPr lang="en-US" sz="2400" dirty="0"/>
              <a:t> objectively offensive that it effectively denies a person equal access to the district's education program or activity; or </a:t>
            </a:r>
          </a:p>
          <a:p>
            <a:pPr marL="914400" lvl="1" indent="-514350">
              <a:buFont typeface="Arial" panose="020B0604020202020204" pitchFamily="34" charset="0"/>
              <a:buChar char="•"/>
            </a:pPr>
            <a:r>
              <a:rPr lang="en-US" sz="2400" dirty="0"/>
              <a:t>"</a:t>
            </a:r>
            <a:r>
              <a:rPr lang="en-US" sz="2400" i="1" dirty="0"/>
              <a:t>Sexual assault</a:t>
            </a:r>
            <a:r>
              <a:rPr lang="en-US" sz="2400" dirty="0"/>
              <a:t>" as defined in 20 U.S.C. 1092(f)(6)(A)(v), "</a:t>
            </a:r>
            <a:r>
              <a:rPr lang="en-US" sz="2400" i="1" dirty="0"/>
              <a:t>dating violence</a:t>
            </a:r>
            <a:r>
              <a:rPr lang="en-US" sz="2400" dirty="0"/>
              <a:t>" as defined in 34 U.S.C. 12291(a)(10), "</a:t>
            </a:r>
            <a:r>
              <a:rPr lang="en-US" sz="2400" i="1" dirty="0"/>
              <a:t>domestic violence</a:t>
            </a:r>
            <a:r>
              <a:rPr lang="en-US" sz="2400" dirty="0"/>
              <a:t>" as defined in 34 U.S.C. 12291(a)(8) or "</a:t>
            </a:r>
            <a:r>
              <a:rPr lang="en-US" sz="2400" i="1" dirty="0"/>
              <a:t>stalking</a:t>
            </a:r>
            <a:r>
              <a:rPr lang="en-US" sz="2400" dirty="0"/>
              <a:t>" as defined in 34 U.S.C. 12291(a)(30).</a:t>
            </a:r>
            <a:endParaRPr lang="en-US" dirty="0"/>
          </a:p>
        </p:txBody>
      </p:sp>
    </p:spTree>
    <p:extLst>
      <p:ext uri="{BB962C8B-B14F-4D97-AF65-F5344CB8AC3E}">
        <p14:creationId xmlns:p14="http://schemas.microsoft.com/office/powerpoint/2010/main" val="377751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331270" y="1676400"/>
            <a:ext cx="6234827" cy="4525964"/>
          </a:xfrm>
        </p:spPr>
        <p:txBody>
          <a:bodyPr>
            <a:normAutofit/>
          </a:bodyPr>
          <a:lstStyle/>
          <a:p>
            <a:r>
              <a:rPr lang="en-US" sz="2400" i="1" dirty="0"/>
              <a:t>Sexual assault </a:t>
            </a:r>
            <a:r>
              <a:rPr lang="en-US" sz="2400" dirty="0"/>
              <a:t>is an offense classified as forcible or nonforcible sex offense under the uniform crime reporting system of the Federal Bureau of Investigation.</a:t>
            </a:r>
            <a:endParaRPr lang="en-US" sz="3200" dirty="0"/>
          </a:p>
        </p:txBody>
      </p:sp>
      <p:pic>
        <p:nvPicPr>
          <p:cNvPr id="5"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5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447800"/>
            <a:ext cx="5777627" cy="4830765"/>
          </a:xfrm>
        </p:spPr>
        <p:txBody>
          <a:bodyPr>
            <a:normAutofit/>
          </a:bodyPr>
          <a:lstStyle/>
          <a:p>
            <a:r>
              <a:rPr lang="en-US" sz="2400" i="1" dirty="0"/>
              <a:t>Sexual offenses </a:t>
            </a:r>
            <a:r>
              <a:rPr lang="en-US" sz="2400" dirty="0"/>
              <a:t>are any sexual act directed against another person, without consent of the victim, including instances where the victim is incapable of giving consent, and unlawful sexual intercourse. This includes rape, sodomy, sexual assault with an object, fondling, incest, statutory rape, and failure to register as a sex offender.</a:t>
            </a:r>
            <a:endParaRPr lang="en-US" sz="3200" dirty="0"/>
          </a:p>
        </p:txBody>
      </p:sp>
      <p:pic>
        <p:nvPicPr>
          <p:cNvPr id="307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857" y="16002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63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956E7524D64C4185E2C1375835583C" ma:contentTypeVersion="12" ma:contentTypeDescription="Create a new document." ma:contentTypeScope="" ma:versionID="fee36c1e50120e1af9f2bcb48640af39">
  <xsd:schema xmlns:xsd="http://www.w3.org/2001/XMLSchema" xmlns:xs="http://www.w3.org/2001/XMLSchema" xmlns:p="http://schemas.microsoft.com/office/2006/metadata/properties" xmlns:ns2="8af9633a-c648-4d9c-9c9f-30744822a36a" xmlns:ns3="64f38c0d-e252-417f-825f-38d00ba102e1" targetNamespace="http://schemas.microsoft.com/office/2006/metadata/properties" ma:root="true" ma:fieldsID="7acbd3b4943d1abeb7a3c7ecfaf5c307" ns2:_="" ns3:_="">
    <xsd:import namespace="8af9633a-c648-4d9c-9c9f-30744822a36a"/>
    <xsd:import namespace="64f38c0d-e252-417f-825f-38d00ba10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9633a-c648-4d9c-9c9f-30744822a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38c0d-e252-417f-825f-38d00ba102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DBD5-44B3-48AD-A4A3-8FAC3295EFD3}">
  <ds:schemaRefs>
    <ds:schemaRef ds:uri="64f38c0d-e252-417f-825f-38d00ba102e1"/>
    <ds:schemaRef ds:uri="http://purl.org/dc/elements/1.1/"/>
    <ds:schemaRef ds:uri="http://schemas.microsoft.com/office/2006/metadata/properties"/>
    <ds:schemaRef ds:uri="8af9633a-c648-4d9c-9c9f-30744822a36a"/>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55609A3-968B-424A-AF99-23213B81921D}">
  <ds:schemaRefs>
    <ds:schemaRef ds:uri="http://schemas.microsoft.com/sharepoint/v3/contenttype/forms"/>
  </ds:schemaRefs>
</ds:datastoreItem>
</file>

<file path=customXml/itemProps3.xml><?xml version="1.0" encoding="utf-8"?>
<ds:datastoreItem xmlns:ds="http://schemas.openxmlformats.org/officeDocument/2006/customXml" ds:itemID="{791D47B5-F178-443D-94D2-2FB3E1E4D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9633a-c648-4d9c-9c9f-30744822a36a"/>
    <ds:schemaRef ds:uri="64f38c0d-e252-417f-825f-38d00ba10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992</TotalTime>
  <Words>5358</Words>
  <Application>Microsoft Office PowerPoint</Application>
  <PresentationFormat>Custom</PresentationFormat>
  <Paragraphs>255</Paragraphs>
  <Slides>52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Malgun Gothic</vt:lpstr>
      <vt:lpstr>Arial</vt:lpstr>
      <vt:lpstr>Calibri</vt:lpstr>
      <vt:lpstr>Georgia</vt:lpstr>
      <vt:lpstr>Lucida Sans</vt:lpstr>
      <vt:lpstr>Symbol</vt:lpstr>
      <vt:lpstr>Times New Roman</vt:lpstr>
      <vt:lpstr>Office Theme</vt:lpstr>
      <vt:lpstr>PowerPoint Presentation</vt:lpstr>
      <vt:lpstr>New Title IX Regulations </vt:lpstr>
      <vt:lpstr>Basic Steps Outlined in the New Regulations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Schools Must . . .</vt:lpstr>
      <vt:lpstr>Schools Must . . .</vt:lpstr>
      <vt:lpstr>Roles and Responsibilities</vt:lpstr>
      <vt:lpstr>Identify the Roles</vt:lpstr>
      <vt:lpstr>Reporting Requirements</vt:lpstr>
      <vt:lpstr>Intake and Classification of Reports</vt:lpstr>
      <vt:lpstr>Basic Steps</vt:lpstr>
      <vt:lpstr>Supportive Measures</vt:lpstr>
      <vt:lpstr>Supportive Measures (cont.)</vt:lpstr>
      <vt:lpstr>Removal of Respondent</vt:lpstr>
      <vt:lpstr>Procedures Prior to or without a  Formal Complaint</vt:lpstr>
      <vt:lpstr>In Absence of Formal Complaint</vt:lpstr>
      <vt:lpstr>The Formal Complaint Process</vt:lpstr>
      <vt:lpstr>Confidentiality </vt:lpstr>
      <vt:lpstr>Title IX Grievance Process upon Filing of a Formal Complaint</vt:lpstr>
      <vt:lpstr>Title IX Grievance Process upon Filing of a Formal Complaint (cont.)</vt:lpstr>
      <vt:lpstr>Notice to the Parties </vt:lpstr>
      <vt:lpstr>Notice to the Parties (cont.) </vt:lpstr>
      <vt:lpstr>Investigation Process and Scope</vt:lpstr>
      <vt:lpstr>Investigation Process and Scope (cont.)</vt:lpstr>
      <vt:lpstr>Investigation Process and Scope (cont.)</vt:lpstr>
      <vt:lpstr>Dismissal of the Formal Complaint</vt:lpstr>
      <vt:lpstr>Dismissal of the Formal Complaint (cont.)</vt:lpstr>
      <vt:lpstr>Submission for a Determination of Responsibility and the Related Findings and Conclusions </vt:lpstr>
      <vt:lpstr>Procedures of the Decision-Maker and Party Questions and Answers </vt:lpstr>
      <vt:lpstr>Initiating an Appeal of a Title IX Decision—Time, Contents and Assignment </vt:lpstr>
      <vt:lpstr>Appeals </vt:lpstr>
      <vt:lpstr>Appeals</vt:lpstr>
      <vt:lpstr>Process for Informal Resolution of  Formal Complaints</vt:lpstr>
      <vt:lpstr>Process for Informal Resolution of  Formal Complaints</vt:lpstr>
      <vt:lpstr>Training for Title IX Coordinators, Investigators, Decision-Makers</vt:lpstr>
      <vt:lpstr>Training for Investigators</vt:lpstr>
      <vt:lpstr>Training for Decision-Makers</vt:lpstr>
      <vt:lpstr>Scope of the District’s Program or Activity </vt:lpstr>
      <vt:lpstr>How to Serve Impartially –  Avoiding Prejudgment of the Facts </vt:lpstr>
      <vt:lpstr>How to Serve Impartially - Avoiding Bias</vt:lpstr>
      <vt:lpstr>How to Serve Impartially –  Avoiding Conflict of Interest</vt:lpstr>
      <vt:lpstr>Training for Investigators and  Decision-Makers - Relevance</vt:lpstr>
      <vt:lpstr>Record Retention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Martin</dc:creator>
  <cp:lastModifiedBy>Mindi Artherton</cp:lastModifiedBy>
  <cp:revision>20</cp:revision>
  <cp:lastPrinted>2020-09-17T21:14:20Z</cp:lastPrinted>
  <dcterms:created xsi:type="dcterms:W3CDTF">2020-08-13T22:05:45Z</dcterms:created>
  <dcterms:modified xsi:type="dcterms:W3CDTF">2024-09-19T16:20:24Z</dcterms:modified>
</cp:coreProperties>
</file>